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330" r:id="rId2"/>
    <p:sldId id="409" r:id="rId3"/>
    <p:sldId id="413" r:id="rId4"/>
    <p:sldId id="405" r:id="rId5"/>
    <p:sldId id="410" r:id="rId6"/>
    <p:sldId id="407" r:id="rId7"/>
    <p:sldId id="406" r:id="rId8"/>
    <p:sldId id="411" r:id="rId9"/>
    <p:sldId id="408" r:id="rId10"/>
    <p:sldId id="412" r:id="rId11"/>
    <p:sldId id="338" r:id="rId12"/>
    <p:sldId id="419" r:id="rId13"/>
    <p:sldId id="385" r:id="rId14"/>
    <p:sldId id="339" r:id="rId15"/>
    <p:sldId id="386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387" r:id="rId28"/>
    <p:sldId id="403" r:id="rId29"/>
    <p:sldId id="353" r:id="rId30"/>
    <p:sldId id="390" r:id="rId31"/>
    <p:sldId id="355" r:id="rId32"/>
    <p:sldId id="356" r:id="rId33"/>
    <p:sldId id="391" r:id="rId34"/>
    <p:sldId id="358" r:id="rId35"/>
    <p:sldId id="388" r:id="rId36"/>
    <p:sldId id="360" r:id="rId37"/>
    <p:sldId id="361" r:id="rId38"/>
    <p:sldId id="362" r:id="rId39"/>
    <p:sldId id="414" r:id="rId40"/>
    <p:sldId id="364" r:id="rId41"/>
    <p:sldId id="365" r:id="rId42"/>
    <p:sldId id="366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89" r:id="rId51"/>
    <p:sldId id="378" r:id="rId52"/>
    <p:sldId id="379" r:id="rId53"/>
    <p:sldId id="380" r:id="rId54"/>
    <p:sldId id="381" r:id="rId55"/>
    <p:sldId id="382" r:id="rId56"/>
    <p:sldId id="383" r:id="rId57"/>
    <p:sldId id="416" r:id="rId58"/>
    <p:sldId id="276" r:id="rId59"/>
    <p:sldId id="415" r:id="rId60"/>
    <p:sldId id="420" r:id="rId61"/>
    <p:sldId id="421" r:id="rId62"/>
    <p:sldId id="422" r:id="rId63"/>
    <p:sldId id="423" r:id="rId64"/>
    <p:sldId id="425" r:id="rId65"/>
    <p:sldId id="426" r:id="rId66"/>
    <p:sldId id="427" r:id="rId67"/>
    <p:sldId id="428" r:id="rId68"/>
    <p:sldId id="429" r:id="rId69"/>
    <p:sldId id="430" r:id="rId70"/>
    <p:sldId id="431" r:id="rId71"/>
    <p:sldId id="432" r:id="rId72"/>
    <p:sldId id="433" r:id="rId73"/>
    <p:sldId id="434" r:id="rId74"/>
    <p:sldId id="436" r:id="rId75"/>
    <p:sldId id="437" r:id="rId76"/>
    <p:sldId id="438" r:id="rId7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44" autoAdjust="0"/>
    <p:restoredTop sz="96559" autoAdjust="0"/>
  </p:normalViewPr>
  <p:slideViewPr>
    <p:cSldViewPr snapToGrid="0">
      <p:cViewPr varScale="1">
        <p:scale>
          <a:sx n="113" d="100"/>
          <a:sy n="113" d="100"/>
        </p:scale>
        <p:origin x="534" y="114"/>
      </p:cViewPr>
      <p:guideLst>
        <p:guide orient="horz" pos="2160"/>
        <p:guide pos="30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2BF03-BB90-4660-82CE-B9DB66EF2F79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75A1-3477-44A8-8372-640A9E65F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268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9F3FE-6DBA-4271-946A-415661AD8E39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4773B-9D6F-4184-8A06-8CAD45B5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504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78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974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266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936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487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19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73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47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592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9A41333-C986-4AC6-9EA5-5A3377DC91C6}" type="datetime1">
              <a:rPr lang="ko-KR" altLang="en-US" smtClean="0"/>
              <a:t>2022-09-02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462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9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092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67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82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937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352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9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82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42"/>
          <p:cNvSpPr/>
          <p:nvPr userDrawn="1"/>
        </p:nvSpPr>
        <p:spPr>
          <a:xfrm>
            <a:off x="-1" y="-1"/>
            <a:ext cx="7762164" cy="3165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67" algn="l"/>
              </a:tabLst>
            </a:pPr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모서리가 둥근 직사각형 165"/>
          <p:cNvSpPr/>
          <p:nvPr userDrawn="1"/>
        </p:nvSpPr>
        <p:spPr>
          <a:xfrm>
            <a:off x="7762162" y="-1"/>
            <a:ext cx="2143837" cy="3165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모서리가 둥근 직사각형 42"/>
          <p:cNvSpPr/>
          <p:nvPr userDrawn="1"/>
        </p:nvSpPr>
        <p:spPr>
          <a:xfrm>
            <a:off x="43521" y="28575"/>
            <a:ext cx="7690424" cy="28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67" algn="l"/>
              </a:tabLst>
            </a:pPr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6" name="직선 연결선 15"/>
          <p:cNvCxnSpPr>
            <a:cxnSpLocks/>
          </p:cNvCxnSpPr>
          <p:nvPr userDrawn="1"/>
        </p:nvCxnSpPr>
        <p:spPr>
          <a:xfrm>
            <a:off x="7762519" y="0"/>
            <a:ext cx="0" cy="316574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 userDrawn="1"/>
        </p:nvCxnSpPr>
        <p:spPr>
          <a:xfrm>
            <a:off x="7762519" y="315416"/>
            <a:ext cx="0" cy="6542584"/>
          </a:xfrm>
          <a:prstGeom prst="line">
            <a:avLst/>
          </a:prstGeom>
          <a:ln w="3175">
            <a:solidFill>
              <a:srgbClr val="7F7F7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ko-KR" altLang="en-US" sz="1192" b="1" dirty="0"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762162" y="-1"/>
            <a:ext cx="2143837" cy="3063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R="0" lvl="0" indent="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lt1"/>
                </a:solidFill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lt1"/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lt1"/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lt1"/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altLang="ko-KR" sz="1192" b="1" dirty="0">
                <a:latin typeface="맑은 고딕" pitchFamily="50" charset="-127"/>
                <a:ea typeface="맑은 고딕" pitchFamily="50" charset="-127"/>
                <a:cs typeface="맑은 고딕 Semilight" panose="020B0502040204020203" pitchFamily="50" charset="-127"/>
              </a:rPr>
              <a:t>Description</a:t>
            </a:r>
            <a:endParaRPr lang="ko-KR" altLang="en-US" sz="1192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73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332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73052" y="720092"/>
            <a:ext cx="9359900" cy="57330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3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300" b="1"/>
            </a:lvl2pPr>
            <a:lvl3pPr>
              <a:buFontTx/>
              <a:buNone/>
              <a:defRPr sz="1733"/>
            </a:lvl3pPr>
            <a:lvl4pPr>
              <a:buFontTx/>
              <a:buNone/>
              <a:defRPr sz="1517"/>
            </a:lvl4pPr>
            <a:lvl5pPr>
              <a:buFontTx/>
              <a:buNone/>
              <a:defRPr sz="1517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048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273052" y="1628775"/>
            <a:ext cx="9359900" cy="4824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3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300" b="1"/>
            </a:lvl2pPr>
            <a:lvl3pPr>
              <a:buFontTx/>
              <a:buNone/>
              <a:defRPr sz="1733"/>
            </a:lvl3pPr>
            <a:lvl4pPr>
              <a:buFontTx/>
              <a:buNone/>
              <a:defRPr sz="1517"/>
            </a:lvl4pPr>
            <a:lvl5pPr>
              <a:buFontTx/>
              <a:buNone/>
              <a:defRPr sz="1517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2" y="692156"/>
            <a:ext cx="9359900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733" b="1" baseline="0">
                <a:latin typeface="Arial" pitchFamily="34" charset="0"/>
                <a:ea typeface="맑은 고딕" pitchFamily="50" charset="-127"/>
              </a:defRPr>
            </a:lvl1pPr>
            <a:lvl2pPr marL="385227" indent="-187454">
              <a:buFont typeface="Wingdings" pitchFamily="2" charset="2"/>
              <a:buChar char="§"/>
              <a:defRPr sz="1733" b="1"/>
            </a:lvl2pPr>
            <a:lvl3pPr marL="583000" indent="-197774">
              <a:buFont typeface="Arial" pitchFamily="34" charset="0"/>
              <a:buChar char="•"/>
              <a:defRPr sz="1733" b="1"/>
            </a:lvl3pPr>
            <a:lvl4pPr marL="780771" indent="-197774">
              <a:defRPr sz="1733" b="1"/>
            </a:lvl4pPr>
            <a:lvl5pPr marL="966505" indent="-185734">
              <a:defRPr sz="1733" b="1"/>
            </a:lvl5pPr>
          </a:lstStyle>
          <a:p>
            <a:pPr lvl="0"/>
            <a:r>
              <a:rPr lang="ko-KR" altLang="en-US" dirty="0" smtClean="0"/>
              <a:t>헤드라인 메시지를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16)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501006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96817" y="1628800"/>
            <a:ext cx="4320481" cy="4104456"/>
          </a:xfrm>
          <a:prstGeom prst="rect">
            <a:avLst/>
          </a:prstGeom>
        </p:spPr>
        <p:txBody>
          <a:bodyPr lIns="0" tIns="0" rIns="0" bIns="0" anchor="t"/>
          <a:lstStyle>
            <a:lvl1pPr marL="385227" indent="-385227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lt"/>
              <a:buAutoNum type="arabicPeriod"/>
              <a:defRPr sz="1950" b="1" baseline="0">
                <a:latin typeface="Arial" pitchFamily="34" charset="0"/>
                <a:ea typeface="맑은 고딕" pitchFamily="50" charset="-127"/>
              </a:defRPr>
            </a:lvl1pPr>
            <a:lvl2pPr marL="567521" indent="-276882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lt"/>
              <a:buAutoNum type="arabicParenR"/>
              <a:defRPr sz="1950" b="1" baseline="0">
                <a:latin typeface="Arial" pitchFamily="34" charset="0"/>
                <a:ea typeface="맑은 고딕" pitchFamily="50" charset="-127"/>
              </a:defRPr>
            </a:lvl2pPr>
            <a:lvl3pPr marL="873638" indent="-290640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ea"/>
              <a:buAutoNum type="circleNumDbPlain"/>
              <a:defRPr sz="1950" b="1" baseline="0">
                <a:latin typeface="Arial" pitchFamily="34" charset="0"/>
                <a:ea typeface="맑은 고딕" pitchFamily="50" charset="-127"/>
              </a:defRPr>
            </a:lvl3pPr>
            <a:lvl4pPr marL="1071411" indent="-197774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defRPr sz="1950" b="1" baseline="0">
                <a:latin typeface="Arial" pitchFamily="34" charset="0"/>
                <a:ea typeface="맑은 고딕" pitchFamily="50" charset="-127"/>
              </a:defRPr>
            </a:lvl4pPr>
            <a:lvl5pPr marL="1258864" indent="-187454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defRPr sz="1950" b="1" baseline="0"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목차 </a:t>
            </a:r>
            <a:r>
              <a:rPr lang="en-US" altLang="ko-KR" dirty="0" smtClean="0"/>
              <a:t>2</a:t>
            </a:r>
          </a:p>
          <a:p>
            <a:pPr lvl="2"/>
            <a:r>
              <a:rPr lang="ko-KR" altLang="en-US" dirty="0" smtClean="0"/>
              <a:t>목차 </a:t>
            </a:r>
            <a:r>
              <a:rPr lang="en-US" altLang="ko-KR" dirty="0" smtClean="0"/>
              <a:t>3</a:t>
            </a:r>
          </a:p>
          <a:p>
            <a:pPr lvl="3"/>
            <a:r>
              <a:rPr lang="ko-KR" altLang="en-US" dirty="0" smtClean="0"/>
              <a:t>목차 </a:t>
            </a:r>
            <a:r>
              <a:rPr lang="en-US" altLang="ko-KR" dirty="0" smtClean="0"/>
              <a:t>4</a:t>
            </a:r>
          </a:p>
          <a:p>
            <a:pPr lvl="4"/>
            <a:r>
              <a:rPr lang="ko-KR" altLang="en-US" dirty="0" smtClean="0"/>
              <a:t>목차 </a:t>
            </a:r>
            <a:r>
              <a:rPr lang="en-US" altLang="ko-KR" dirty="0" smtClean="0"/>
              <a:t>5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endParaRPr lang="ko-KR" altLang="en-US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51285" y="0"/>
            <a:ext cx="1656184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950" b="1" dirty="0" smtClean="0">
                <a:latin typeface="+mj-ea"/>
                <a:ea typeface="+mj-ea"/>
              </a:rPr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21567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51285" y="0"/>
            <a:ext cx="1656184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950" b="1" dirty="0" smtClean="0">
                <a:latin typeface="+mj-ea"/>
                <a:ea typeface="+mj-ea"/>
              </a:rPr>
              <a:t>개정 이력</a:t>
            </a:r>
          </a:p>
        </p:txBody>
      </p:sp>
      <p:graphicFrame>
        <p:nvGraphicFramePr>
          <p:cNvPr id="7" name="Group 13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9958900"/>
              </p:ext>
            </p:extLst>
          </p:nvPr>
        </p:nvGraphicFramePr>
        <p:xfrm>
          <a:off x="273051" y="908730"/>
          <a:ext cx="9347023" cy="555960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195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9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개정일자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변경내용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작성자</a:t>
                      </a:r>
                      <a:endParaRPr kumimoji="0" lang="ko-KR" altLang="en-US" sz="1200" b="1" i="0" u="none" strike="noStrike" cap="none" spc="200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2019.06.01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초안 작성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홍길동</a:t>
                      </a:r>
                      <a:endParaRPr kumimoji="0" lang="ko-KR" altLang="en-US" sz="1200" b="0" i="0" u="none" strike="noStrike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0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080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0"/>
          <p:cNvSpPr>
            <a:spLocks noChangeShapeType="1"/>
          </p:cNvSpPr>
          <p:nvPr userDrawn="1"/>
        </p:nvSpPr>
        <p:spPr bwMode="auto">
          <a:xfrm>
            <a:off x="742952" y="2133600"/>
            <a:ext cx="8423275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>
              <a:latin typeface="+mn-lt"/>
              <a:ea typeface="+mn-ea"/>
            </a:endParaRPr>
          </a:p>
        </p:txBody>
      </p:sp>
      <p:sp>
        <p:nvSpPr>
          <p:cNvPr id="5" name="Line 41"/>
          <p:cNvSpPr>
            <a:spLocks noChangeShapeType="1"/>
          </p:cNvSpPr>
          <p:nvPr userDrawn="1"/>
        </p:nvSpPr>
        <p:spPr bwMode="auto">
          <a:xfrm>
            <a:off x="742952" y="3886200"/>
            <a:ext cx="8423275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>
              <a:latin typeface="+mn-lt"/>
              <a:ea typeface="+mn-ea"/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ln w="9525">
            <a:prstDash val="solid"/>
          </a:ln>
        </p:spPr>
        <p:txBody>
          <a:bodyPr/>
          <a:lstStyle>
            <a:lvl1pPr algn="ctr">
              <a:buNone/>
              <a:defRPr sz="2167" b="1"/>
            </a:lvl1pPr>
          </a:lstStyle>
          <a:p>
            <a:r>
              <a:rPr lang="en-US" altLang="en-US" dirty="0"/>
              <a:t>Click to edit Master subtitle </a:t>
            </a:r>
            <a:r>
              <a:rPr lang="en-US" altLang="en-US" dirty="0" smtClean="0"/>
              <a:t>style</a:t>
            </a:r>
          </a:p>
          <a:p>
            <a:r>
              <a:rPr lang="en-US" altLang="en-US" dirty="0" smtClean="0"/>
              <a:t>Date (style: YYYY.MM.DD.)</a:t>
            </a:r>
            <a:endParaRPr lang="en-US" altLang="en-US" dirty="0"/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 flipV="1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lvl1pPr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 sz="1517"/>
          </a:p>
        </p:txBody>
      </p:sp>
      <p:sp>
        <p:nvSpPr>
          <p:cNvPr id="10" name="Rectangle 19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463714" y="2317754"/>
            <a:ext cx="6894740" cy="1281113"/>
          </a:xfrm>
          <a:prstGeom prst="rect">
            <a:avLst/>
          </a:prstGeom>
        </p:spPr>
        <p:txBody>
          <a:bodyPr anchor="ctr" anchorCtr="1"/>
          <a:lstStyle>
            <a:lvl1pPr algn="ctr">
              <a:lnSpc>
                <a:spcPct val="95000"/>
              </a:lnSpc>
              <a:defRPr sz="3900" b="1" baseline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34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1_Cov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742952" y="2133600"/>
            <a:ext cx="8423275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42952" y="3886200"/>
            <a:ext cx="8423275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None/>
              <a:defRPr sz="2167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1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463714" y="2317754"/>
            <a:ext cx="6894740" cy="128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3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57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7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5" r:id="rId3"/>
    <p:sldLayoutId id="2147483654" r:id="rId4"/>
    <p:sldLayoutId id="2147483650" r:id="rId5"/>
    <p:sldLayoutId id="2147483651" r:id="rId6"/>
    <p:sldLayoutId id="2147483652" r:id="rId7"/>
    <p:sldLayoutId id="2147483653" r:id="rId8"/>
    <p:sldLayoutId id="2147483658" r:id="rId9"/>
  </p:sldLayoutIdLst>
  <p:hf sldNum="0" hdr="0" ftr="0" dt="0"/>
  <p:txStyles>
    <p:titleStyle>
      <a:lvl1pPr algn="l" defTabSz="990581" rtl="0" eaLnBrk="1" latinLnBrk="1" hangingPunct="1">
        <a:lnSpc>
          <a:spcPct val="90000"/>
        </a:lnSpc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646" indent="-247646" algn="l" defTabSz="990581" rtl="0" eaLnBrk="1" latinLnBrk="1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3" kern="1200">
          <a:solidFill>
            <a:schemeClr val="tx1"/>
          </a:solidFill>
          <a:latin typeface="+mn-lt"/>
          <a:ea typeface="+mn-ea"/>
          <a:cs typeface="+mn-cs"/>
        </a:defRPr>
      </a:lvl1pPr>
      <a:lvl2pPr marL="742936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8227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733518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2228810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724101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3219391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714682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4209972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91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81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73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64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55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5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7037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328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ulsankhjava.cafe?iframe_url=/ca-fe/cafes/29319133/members/EIfbTm0k_tfD5d_sG8yvrw" TargetMode="External"/><Relationship Id="rId2" Type="http://schemas.openxmlformats.org/officeDocument/2006/relationships/hyperlink" Target="https://cafe.naver.com/ulsankhjava/185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6331140" y="4701262"/>
            <a:ext cx="3102003" cy="114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>
              <a:spcBef>
                <a:spcPts val="0"/>
              </a:spcBef>
              <a:buSzPts val="2100"/>
            </a:pPr>
            <a:r>
              <a:rPr lang="en-US" altLang="ko-KR" dirty="0" smtClean="0"/>
              <a:t>2</a:t>
            </a:r>
            <a:r>
              <a:rPr lang="ko-KR" altLang="en-US" dirty="0" smtClean="0"/>
              <a:t>팀</a:t>
            </a:r>
            <a:endParaRPr lang="ko-KR" altLang="en-US" dirty="0"/>
          </a:p>
          <a:p>
            <a:pPr lvl="0" algn="l">
              <a:spcBef>
                <a:spcPts val="0"/>
              </a:spcBef>
              <a:buSzPts val="2100"/>
            </a:pPr>
            <a:r>
              <a:rPr lang="ko-KR" altLang="en-US" dirty="0"/>
              <a:t>김주영</a:t>
            </a:r>
            <a:r>
              <a:rPr lang="en-US" altLang="ko-KR" dirty="0"/>
              <a:t>,</a:t>
            </a:r>
            <a:r>
              <a:rPr lang="ko-KR" altLang="en-US" dirty="0"/>
              <a:t>박수정</a:t>
            </a:r>
            <a:r>
              <a:rPr lang="en-US" altLang="ko-KR" dirty="0"/>
              <a:t>,</a:t>
            </a:r>
            <a:r>
              <a:rPr lang="ko-KR" altLang="en-US" dirty="0"/>
              <a:t>신지원</a:t>
            </a:r>
            <a:r>
              <a:rPr lang="en-US" altLang="ko-KR" dirty="0"/>
              <a:t>,</a:t>
            </a:r>
          </a:p>
          <a:p>
            <a:pPr lvl="0" algn="l">
              <a:spcBef>
                <a:spcPts val="0"/>
              </a:spcBef>
              <a:buSzPts val="2100"/>
            </a:pPr>
            <a:r>
              <a:rPr lang="ko-KR" altLang="en-US" dirty="0" err="1"/>
              <a:t>양지욱</a:t>
            </a:r>
            <a:r>
              <a:rPr lang="en-US" altLang="ko-KR" dirty="0"/>
              <a:t>,</a:t>
            </a:r>
            <a:r>
              <a:rPr lang="ko-KR" altLang="en-US" dirty="0" err="1"/>
              <a:t>방제민</a:t>
            </a:r>
            <a:endParaRPr lang="ko-KR" altLang="en-US" dirty="0"/>
          </a:p>
        </p:txBody>
      </p:sp>
      <p:sp>
        <p:nvSpPr>
          <p:cNvPr id="56" name="Google Shape;56;p10"/>
          <p:cNvSpPr txBox="1"/>
          <p:nvPr/>
        </p:nvSpPr>
        <p:spPr>
          <a:xfrm>
            <a:off x="5170500" y="3472330"/>
            <a:ext cx="4735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</a:pPr>
            <a:r>
              <a:rPr lang="ko-KR" altLang="en-US" sz="1733" b="1" dirty="0" err="1" smtClean="0">
                <a:solidFill>
                  <a:schemeClr val="dk1"/>
                </a:solidFill>
              </a:rPr>
              <a:t>시스템명</a:t>
            </a:r>
            <a:r>
              <a:rPr lang="ko-KR" altLang="en-US" sz="1733" b="1" dirty="0" smtClean="0">
                <a:solidFill>
                  <a:schemeClr val="dk1"/>
                </a:solidFill>
              </a:rPr>
              <a:t> </a:t>
            </a:r>
            <a:r>
              <a:rPr lang="en-US" altLang="ko-KR" sz="1733" b="1" dirty="0" smtClean="0">
                <a:solidFill>
                  <a:schemeClr val="dk1"/>
                </a:solidFill>
              </a:rPr>
              <a:t>: </a:t>
            </a:r>
            <a:r>
              <a:rPr lang="ko-KR" altLang="en-US" sz="1733" b="1" dirty="0" smtClean="0">
                <a:solidFill>
                  <a:schemeClr val="dk1"/>
                </a:solidFill>
              </a:rPr>
              <a:t>울산 한마당</a:t>
            </a:r>
            <a:endParaRPr b="1" dirty="0"/>
          </a:p>
        </p:txBody>
      </p:sp>
      <p:sp>
        <p:nvSpPr>
          <p:cNvPr id="6" name="Google Shape;54;p10"/>
          <p:cNvSpPr txBox="1">
            <a:spLocks/>
          </p:cNvSpPr>
          <p:nvPr/>
        </p:nvSpPr>
        <p:spPr>
          <a:xfrm>
            <a:off x="1284390" y="2189344"/>
            <a:ext cx="6974589" cy="79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ctr" defTabSz="990581" rtl="0" eaLnBrk="1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3900" b="1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r">
              <a:buClr>
                <a:schemeClr val="dk1"/>
              </a:buClr>
              <a:buSzPts val="4333"/>
            </a:pPr>
            <a:r>
              <a:rPr lang="ko-KR" altLang="en-US" sz="4333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화면 설계서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70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10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t="1398" r="3268" b="92848"/>
          <a:stretch/>
        </p:blipFill>
        <p:spPr>
          <a:xfrm>
            <a:off x="847718" y="365843"/>
            <a:ext cx="6303378" cy="352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r="3268" b="2988"/>
          <a:stretch/>
        </p:blipFill>
        <p:spPr>
          <a:xfrm>
            <a:off x="801408" y="856855"/>
            <a:ext cx="6303378" cy="594820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헤더</a:t>
            </a:r>
            <a:r>
              <a:rPr lang="en-US" altLang="ko-KR" dirty="0" smtClean="0"/>
              <a:t>/GNB/</a:t>
            </a:r>
            <a:r>
              <a:rPr lang="ko-KR" altLang="en-US" dirty="0" err="1" smtClean="0"/>
              <a:t>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main_LogOut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main_Login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헤더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로그인 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헤더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/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로그인 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사이트명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닉네임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내정보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로그아웃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GNB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메뉴는 각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게시판으로 연결되도록 처리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푸터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개인정보처리방침은 이후 사이트에 맞는 개인정보처리방침을 작성하게 되면 연결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SNS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 링크가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연결되도록 처리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0805" y="5880402"/>
            <a:ext cx="6104237" cy="92465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888049" y="589609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06" y="731186"/>
            <a:ext cx="5894080" cy="89393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54441" y="846558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736644" y="92423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45928" y="1214640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909362" y="1292312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62683" y="385936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27262" y="37475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301" y="441613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로그인 전</a:t>
            </a:r>
            <a:endParaRPr lang="ko-KR" alt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8458" y="857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로그인 후</a:t>
            </a:r>
            <a:endParaRPr lang="ko-KR" altLang="en-US" sz="12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3" y="772499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7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t="1398" r="3268" b="92848"/>
          <a:stretch/>
        </p:blipFill>
        <p:spPr>
          <a:xfrm>
            <a:off x="847718" y="365843"/>
            <a:ext cx="6303378" cy="352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r="3268" b="2988"/>
          <a:stretch/>
        </p:blipFill>
        <p:spPr>
          <a:xfrm>
            <a:off x="801408" y="856855"/>
            <a:ext cx="6303378" cy="594820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헤더</a:t>
            </a:r>
            <a:r>
              <a:rPr lang="en-US" altLang="ko-KR" dirty="0" smtClean="0"/>
              <a:t>/GNB/</a:t>
            </a:r>
            <a:r>
              <a:rPr lang="ko-KR" altLang="en-US" dirty="0" err="1" smtClean="0"/>
              <a:t>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main_LogOut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main_Login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헤더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로그인 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헤더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/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로그인 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사이트명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닉네임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내정보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로그아웃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GNB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메뉴는 각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게시판으로 연결되도록 처리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푸터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개인정보처리방침은 이후 사이트에 맞는 개인정보처리방침을 작성하게 되면 연결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SNS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 링크가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연결되도록 처리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0805" y="5880402"/>
            <a:ext cx="6104237" cy="92465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06" y="731186"/>
            <a:ext cx="5894080" cy="89393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54441" y="846558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45928" y="1214640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2683" y="385936"/>
            <a:ext cx="5954049" cy="3225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5301" y="441613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로그인 전</a:t>
            </a:r>
            <a:endParaRPr lang="ko-KR" alt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8458" y="857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로그인 후</a:t>
            </a:r>
            <a:endParaRPr lang="ko-KR" altLang="en-US" sz="12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3" y="772499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940805" y="768209"/>
            <a:ext cx="6208630" cy="867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72192" y="1719773"/>
            <a:ext cx="6135030" cy="1188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70974" y="2992783"/>
            <a:ext cx="6135030" cy="2877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60022" y="5954434"/>
            <a:ext cx="6135030" cy="1017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203656" y="826387"/>
            <a:ext cx="698272" cy="611477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74475" y="792644"/>
            <a:ext cx="698272" cy="617469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12054" y="1239315"/>
            <a:ext cx="5933232" cy="3352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043201" y="866676"/>
            <a:ext cx="3838075" cy="227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095973" y="864241"/>
            <a:ext cx="1849314" cy="2292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064303" y="81391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038489" y="4067929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041025" y="212118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232346" y="123800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757860" y="80610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53942" y="199985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360909" y="200418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104511" y="6303193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892367" y="55864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40817" y="806827"/>
            <a:ext cx="5933299" cy="3352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891665" y="74547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458" y="558645"/>
            <a:ext cx="7975870" cy="653492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73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8"/>
          <a:stretch/>
        </p:blipFill>
        <p:spPr>
          <a:xfrm>
            <a:off x="793781" y="521390"/>
            <a:ext cx="6470262" cy="613146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순환 디스플레이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짧은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주기로 이용자가 보고 있는 동안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순환 처리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선택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 사이트 내의 해당 게시물로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후기게시판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GNB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후기와 동일하게 후기게시판으로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 제목을 선택한 경우 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홍보게시판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GNB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홍보와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동일하게 홍보게시판으로 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제목을 선택한 경우 해당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게시글로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문화지도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시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GNB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문화지도와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동일하게 지도 세부화면으로 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1915" r="2496" b="14936"/>
          <a:stretch/>
        </p:blipFill>
        <p:spPr>
          <a:xfrm>
            <a:off x="870148" y="521390"/>
            <a:ext cx="6552641" cy="70899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169443" y="1230390"/>
            <a:ext cx="5954049" cy="12397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69443" y="2740659"/>
            <a:ext cx="1952698" cy="116407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355650" y="2718759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70118" y="2724936"/>
            <a:ext cx="1952698" cy="116407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69442" y="3976137"/>
            <a:ext cx="3953373" cy="15432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06283" y="2723984"/>
            <a:ext cx="1917209" cy="27953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928404" y="1148491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84164" y="268749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898203" y="267532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948732" y="3904735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566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42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" y="480456"/>
            <a:ext cx="7526398" cy="540959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지도 세부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문화지도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화면의 지도와 동일하게 클릭하면 지도 세부 화면으로 연결된다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지도 세부 화면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지도 검색을 이용하여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공연장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검색이 가능하다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결과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마커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원하지 않는 결과를 보이지 않도록 제외가 가능하다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946472" y="86971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17346" y="1391051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999245" y="1625051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8" t="24647" r="7451" b="14936"/>
          <a:stretch/>
        </p:blipFill>
        <p:spPr>
          <a:xfrm>
            <a:off x="6174923" y="528714"/>
            <a:ext cx="1526008" cy="80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9" y="659028"/>
            <a:ext cx="7628443" cy="575001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검색 화면 </a:t>
            </a:r>
            <a:r>
              <a:rPr lang="en-US" altLang="ko-KR" dirty="0" smtClean="0"/>
              <a:t>/</a:t>
            </a:r>
            <a:r>
              <a:rPr lang="ko-KR" altLang="en-US" dirty="0" smtClean="0"/>
              <a:t> 검색 결과 화면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메인 화면 검색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사이트 전체 및 각 게시판 별 정보가 통합검색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공연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전시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후기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홍보로 나누어 결과가 확인된다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결과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검색 키워드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의 결과라고 확인되며 총 검색 건수 표기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분류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결과는 분류되어 기본적 검색결과는 통합으로 확인되며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시 해당 건만 확인이 가능하다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전체 검색 결과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 전체 검색 결과를 기본적으로 보여주며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각 게시물을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선택해면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해당 세부페이지로 넘어간다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게시물이 많은 경우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더보기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요약되어 표시된다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누를 경우 각 탭을 선택했을 때의 메뉴로 넘어간다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71859" y="163764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417580" y="213573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0755" y="285637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21915" r="7451" b="14936"/>
          <a:stretch/>
        </p:blipFill>
        <p:spPr>
          <a:xfrm>
            <a:off x="123719" y="622349"/>
            <a:ext cx="7628443" cy="91516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5964985" y="109213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01475" y="122523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전시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0053" y="320720"/>
            <a:ext cx="2331087" cy="323165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전시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공연 검색 결과 기본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43636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35284"/>
          <a:stretch/>
        </p:blipFill>
        <p:spPr>
          <a:xfrm>
            <a:off x="224811" y="581743"/>
            <a:ext cx="7189915" cy="284519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검색 화면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ko-KR" altLang="en-US" dirty="0"/>
              <a:t>검색 결과 화면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공연 전시 분류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공연과 전시를 선택할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경우 공연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GNB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기본 목록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형태과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같이 표시된다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조회 결과 조정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최근 날짜 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‘, 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가나다순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‘, ‘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업데이트순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같이 게시물 조정을 할 수 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분류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후기와 홍보를 선택할 경우 후기와 홍보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GNB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의 기본 게시물 형태로 표시 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930529" y="904965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466244" y="36192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70599"/>
          <a:stretch/>
        </p:blipFill>
        <p:spPr>
          <a:xfrm>
            <a:off x="247906" y="3851548"/>
            <a:ext cx="7143724" cy="96758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537310" y="378670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906" y="3528383"/>
            <a:ext cx="21034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후기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홍보 검색 결과</a:t>
            </a:r>
            <a:endParaRPr lang="ko-KR" altLang="en-US" sz="15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75383" y="353249"/>
            <a:ext cx="2531462" cy="323165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전시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공연 검색 결과 화면</a:t>
            </a:r>
            <a:endParaRPr lang="ko-KR" altLang="en-US" sz="15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31795" b="12299"/>
          <a:stretch/>
        </p:blipFill>
        <p:spPr>
          <a:xfrm>
            <a:off x="364164" y="4883977"/>
            <a:ext cx="6800365" cy="181668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" y="3427064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0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6" y="5527847"/>
            <a:ext cx="6815138" cy="9312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79" y="3168748"/>
            <a:ext cx="6660212" cy="171282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목록 </a:t>
            </a:r>
            <a:r>
              <a:rPr lang="en-US" altLang="ko-KR" dirty="0" smtClean="0"/>
              <a:t>/</a:t>
            </a:r>
            <a:r>
              <a:rPr lang="ko-KR" altLang="en-US" dirty="0" smtClean="0"/>
              <a:t> 게시판 검색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83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목록과 각 게시판 검색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 하부에서 각 데이터 내의 검색이 가능하다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95" y="807306"/>
            <a:ext cx="7171781" cy="205573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473762" y="2286127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853440" y="4557864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58682" y="6072423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2614" y="414121"/>
            <a:ext cx="16578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공연</a:t>
            </a:r>
            <a:r>
              <a:rPr lang="en-US" altLang="ko-KR" sz="1500" b="1" dirty="0" smtClean="0"/>
              <a:t>/</a:t>
            </a:r>
            <a:r>
              <a:rPr lang="ko-KR" altLang="en-US" sz="1500" b="1" dirty="0" smtClean="0"/>
              <a:t>전시 검색</a:t>
            </a:r>
            <a:endParaRPr lang="ko-KR" altLang="en-US" sz="15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25938" y="2813339"/>
            <a:ext cx="19511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게시판 유형 </a:t>
            </a:r>
            <a:r>
              <a:rPr lang="en-US" altLang="ko-KR" sz="1500" b="1" dirty="0" smtClean="0"/>
              <a:t>1 </a:t>
            </a:r>
            <a:r>
              <a:rPr lang="ko-KR" altLang="en-US" sz="1500" b="1" dirty="0" smtClean="0"/>
              <a:t>검색</a:t>
            </a:r>
            <a:endParaRPr lang="ko-KR" altLang="en-US" sz="15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12614" y="5063021"/>
            <a:ext cx="19511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3) </a:t>
            </a:r>
            <a:r>
              <a:rPr lang="ko-KR" altLang="en-US" sz="1500" b="1" dirty="0" smtClean="0"/>
              <a:t>게시판 유형 </a:t>
            </a:r>
            <a:r>
              <a:rPr lang="en-US" altLang="ko-KR" sz="1500" b="1" dirty="0" smtClean="0"/>
              <a:t>2 </a:t>
            </a:r>
            <a:r>
              <a:rPr lang="ko-KR" altLang="en-US" sz="1500" b="1" dirty="0" smtClean="0"/>
              <a:t>검색</a:t>
            </a:r>
            <a:endParaRPr lang="ko-KR" altLang="en-US" sz="1500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15466" y="2751672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-10999" y="4992247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2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목록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게시판 </a:t>
            </a:r>
            <a:r>
              <a:rPr lang="ko-KR" altLang="en-US" dirty="0"/>
              <a:t>검색 </a:t>
            </a:r>
            <a:r>
              <a:rPr lang="ko-KR" altLang="en-US" dirty="0" smtClean="0"/>
              <a:t>결과 화면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맑은 고딕" pitchFamily="50" charset="-127"/>
              </a:rPr>
              <a:t>[1] </a:t>
            </a:r>
            <a:r>
              <a:rPr lang="ko-KR" altLang="en-US" sz="1000" b="1" dirty="0">
                <a:latin typeface="맑은 고딕" pitchFamily="50" charset="-127"/>
              </a:rPr>
              <a:t>검색 결과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</a:rPr>
              <a:t>검색 키워드</a:t>
            </a:r>
            <a:r>
              <a:rPr lang="en-US" altLang="ko-KR" sz="1000" dirty="0">
                <a:latin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</a:rPr>
              <a:t>의 결과라고 확인되며 총 검색 건수 </a:t>
            </a:r>
            <a:r>
              <a:rPr lang="ko-KR" altLang="en-US" sz="1000" dirty="0" smtClean="0">
                <a:latin typeface="맑은 고딕" pitchFamily="50" charset="-127"/>
              </a:rPr>
              <a:t>표기</a:t>
            </a:r>
            <a:r>
              <a:rPr lang="en-US" altLang="ko-KR" sz="1000" dirty="0" smtClean="0">
                <a:latin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</a:rPr>
              <a:t>없는 경우 검색 결과 없음</a:t>
            </a:r>
            <a:endParaRPr lang="en-US" altLang="ko-KR" sz="100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atin typeface="맑은 고딕" pitchFamily="50" charset="-127"/>
            </a:endParaRPr>
          </a:p>
          <a:p>
            <a:r>
              <a:rPr lang="en-US" altLang="ko-KR" sz="1000" b="1" dirty="0" smtClean="0">
                <a:latin typeface="맑은 고딕" pitchFamily="50" charset="-127"/>
              </a:rPr>
              <a:t>[2] </a:t>
            </a:r>
            <a:r>
              <a:rPr lang="ko-KR" altLang="en-US" sz="1000" b="1" dirty="0" smtClean="0">
                <a:latin typeface="맑은 고딕" pitchFamily="50" charset="-127"/>
              </a:rPr>
              <a:t>하위 제목</a:t>
            </a:r>
            <a:endParaRPr lang="en-US" altLang="ko-KR" sz="100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</a:rPr>
              <a:t>분류 되어있는 카테고리가 하위제목으로 온다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</a:p>
          <a:p>
            <a:endParaRPr lang="en-US" altLang="ko-KR" sz="1000" b="1" dirty="0" smtClean="0">
              <a:latin typeface="맑은 고딕" pitchFamily="50" charset="-127"/>
            </a:endParaRPr>
          </a:p>
          <a:p>
            <a:r>
              <a:rPr lang="en-US" altLang="ko-KR" sz="1000" b="1" dirty="0" smtClean="0">
                <a:latin typeface="맑은 고딕" pitchFamily="50" charset="-127"/>
              </a:rPr>
              <a:t>[3] </a:t>
            </a:r>
            <a:r>
              <a:rPr lang="ko-KR" altLang="en-US" sz="1000" b="1" dirty="0" smtClean="0">
                <a:latin typeface="맑은 고딕" pitchFamily="50" charset="-127"/>
              </a:rPr>
              <a:t>조회 결과 게시물 형태</a:t>
            </a:r>
            <a:r>
              <a:rPr lang="ko-KR" altLang="en-US" sz="1000" dirty="0" smtClean="0">
                <a:latin typeface="맑은 고딕" pitchFamily="50" charset="-127"/>
              </a:rPr>
              <a:t> </a:t>
            </a:r>
            <a:endParaRPr lang="en-US" altLang="ko-KR" sz="100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</a:rPr>
              <a:t>목록과 게시판에 따라 두 가지 형태로 나눠진다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</a:rPr>
              <a:t>게시판의 경우 이미 후기와 홍보로 나누어진 상태에서 조회하기 때문에 분류가 필요하지 않다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38178" y="5117599"/>
            <a:ext cx="296562" cy="207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14373"/>
          <a:stretch/>
        </p:blipFill>
        <p:spPr>
          <a:xfrm>
            <a:off x="616558" y="680367"/>
            <a:ext cx="6366731" cy="3061269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499558" y="81483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9558" y="1781431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383" y="353249"/>
            <a:ext cx="2523448" cy="553998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전시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공연 목록 검색 </a:t>
            </a:r>
            <a:r>
              <a:rPr lang="ko-KR" altLang="en-US" sz="1500" b="1" dirty="0"/>
              <a:t>결과</a:t>
            </a:r>
          </a:p>
          <a:p>
            <a:endParaRPr lang="ko-KR" altLang="en-US" sz="1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94832" y="3971414"/>
            <a:ext cx="2238113" cy="323165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후기 게시판 검색 결과</a:t>
            </a:r>
            <a:endParaRPr lang="ko-KR" altLang="en-US" sz="1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2299"/>
          <a:stretch/>
        </p:blipFill>
        <p:spPr>
          <a:xfrm>
            <a:off x="907862" y="4294579"/>
            <a:ext cx="5784122" cy="242398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-2761" y="3791187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37" y="4263225"/>
            <a:ext cx="6312641" cy="248356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공연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전시 목록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06" y="710752"/>
            <a:ext cx="6299272" cy="290960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31041" y="861472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870661" y="139801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068737" y="1718487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43350" y="3938059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2643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공연</a:t>
            </a:r>
            <a:r>
              <a:rPr lang="en-US" altLang="ko-KR" sz="980" b="1" dirty="0" smtClean="0">
                <a:latin typeface="맑은 고딕" pitchFamily="50" charset="-127"/>
              </a:rPr>
              <a:t>/</a:t>
            </a:r>
            <a:r>
              <a:rPr lang="ko-KR" altLang="en-US" sz="980" b="1" dirty="0" smtClean="0">
                <a:latin typeface="맑은 고딕" pitchFamily="50" charset="-127"/>
              </a:rPr>
              <a:t>전시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선택 </a:t>
            </a:r>
            <a:r>
              <a:rPr lang="ko-KR" altLang="en-US" sz="980" dirty="0">
                <a:latin typeface="맑은 고딕" pitchFamily="50" charset="-127"/>
              </a:rPr>
              <a:t>시 </a:t>
            </a:r>
            <a:r>
              <a:rPr lang="ko-KR" altLang="en-US" sz="980" dirty="0" smtClean="0">
                <a:latin typeface="맑은 고딕" pitchFamily="50" charset="-127"/>
              </a:rPr>
              <a:t>공연</a:t>
            </a:r>
            <a:r>
              <a:rPr lang="en-US" altLang="ko-KR" sz="980" dirty="0" smtClean="0">
                <a:latin typeface="맑은 고딕" pitchFamily="50" charset="-127"/>
              </a:rPr>
              <a:t>/</a:t>
            </a:r>
            <a:r>
              <a:rPr lang="ko-KR" altLang="en-US" sz="980" dirty="0" smtClean="0">
                <a:latin typeface="맑은 고딕" pitchFamily="50" charset="-127"/>
              </a:rPr>
              <a:t>전시 세부 목록으로 확인 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 smtClean="0">
                <a:latin typeface="맑은 고딕" pitchFamily="50" charset="-127"/>
              </a:rPr>
              <a:t>목록 분류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기본적으로는 통합 건수를 확인할 수 있으며 선택 시 </a:t>
            </a:r>
            <a:r>
              <a:rPr lang="ko-KR" altLang="en-US" sz="980" dirty="0" err="1" smtClean="0">
                <a:latin typeface="맑은 고딕" pitchFamily="50" charset="-127"/>
              </a:rPr>
              <a:t>분류별</a:t>
            </a:r>
            <a:r>
              <a:rPr lang="ko-KR" altLang="en-US" sz="980" dirty="0" smtClean="0">
                <a:latin typeface="맑은 고딕" pitchFamily="50" charset="-127"/>
              </a:rPr>
              <a:t> 게시물을 확인할 수 있다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[3] </a:t>
            </a:r>
            <a:r>
              <a:rPr lang="ko-KR" altLang="en-US" sz="1000" b="1" dirty="0" smtClean="0">
                <a:latin typeface="맑은 고딕" pitchFamily="50" charset="-127"/>
              </a:rPr>
              <a:t>조회 </a:t>
            </a:r>
            <a:r>
              <a:rPr lang="ko-KR" altLang="en-US" sz="1000" b="1" dirty="0">
                <a:latin typeface="맑은 고딕" pitchFamily="50" charset="-127"/>
              </a:rPr>
              <a:t>결과 조정</a:t>
            </a:r>
            <a:r>
              <a:rPr lang="en-US" altLang="ko-KR" sz="980" dirty="0" smtClean="0">
                <a:latin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atin typeface="맑은 고딕" pitchFamily="50" charset="-127"/>
              </a:rPr>
              <a:t>‘</a:t>
            </a:r>
            <a:r>
              <a:rPr lang="ko-KR" altLang="en-US" sz="1000" dirty="0" smtClean="0">
                <a:latin typeface="맑은 고딕" pitchFamily="50" charset="-127"/>
              </a:rPr>
              <a:t>최근 날짜 순</a:t>
            </a:r>
            <a:r>
              <a:rPr lang="en-US" altLang="ko-KR" sz="1000" dirty="0" smtClean="0">
                <a:latin typeface="맑은 고딕" pitchFamily="50" charset="-127"/>
              </a:rPr>
              <a:t>‘, ‘</a:t>
            </a:r>
            <a:r>
              <a:rPr lang="ko-KR" altLang="en-US" sz="1000" dirty="0" smtClean="0">
                <a:latin typeface="맑은 고딕" pitchFamily="50" charset="-127"/>
              </a:rPr>
              <a:t>가나다순</a:t>
            </a:r>
            <a:r>
              <a:rPr lang="en-US" altLang="ko-KR" sz="1000" dirty="0" smtClean="0">
                <a:latin typeface="맑은 고딕" pitchFamily="50" charset="-127"/>
              </a:rPr>
              <a:t>‘, ‘</a:t>
            </a:r>
            <a:r>
              <a:rPr lang="ko-KR" altLang="en-US" sz="1000" dirty="0" err="1" smtClean="0">
                <a:latin typeface="맑은 고딕" pitchFamily="50" charset="-127"/>
              </a:rPr>
              <a:t>업데이트순</a:t>
            </a:r>
            <a:r>
              <a:rPr lang="en-US" altLang="ko-KR" sz="1000" dirty="0" smtClean="0">
                <a:latin typeface="맑은 고딕" pitchFamily="50" charset="-127"/>
              </a:rPr>
              <a:t>’</a:t>
            </a:r>
            <a:r>
              <a:rPr lang="ko-KR" altLang="en-US" sz="1000" dirty="0" smtClean="0">
                <a:latin typeface="맑은 고딕" pitchFamily="50" charset="-127"/>
              </a:rPr>
              <a:t>와 같이 게시물 조정을 할 수 있다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[4] </a:t>
            </a:r>
            <a:r>
              <a:rPr lang="ko-KR" altLang="en-US" sz="980" b="1" dirty="0" smtClean="0">
                <a:latin typeface="맑은 고딕" pitchFamily="50" charset="-127"/>
              </a:rPr>
              <a:t>세부 분류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맑은 고딕" pitchFamily="50" charset="-127"/>
              </a:rPr>
              <a:t>세부 분류를 선택 시 아래와 같이 확인된다</a:t>
            </a:r>
            <a:r>
              <a:rPr lang="en-US" altLang="ko-KR" sz="900" dirty="0" smtClean="0">
                <a:latin typeface="맑은 고딕" pitchFamily="50" charset="-127"/>
              </a:rPr>
              <a:t>.</a:t>
            </a:r>
            <a:endParaRPr lang="en-US" altLang="ko-KR" sz="900" dirty="0">
              <a:latin typeface="맑은 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8" t="24647" r="7451" b="14936"/>
          <a:stretch/>
        </p:blipFill>
        <p:spPr>
          <a:xfrm>
            <a:off x="5690739" y="763063"/>
            <a:ext cx="1234136" cy="6506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383" y="353249"/>
            <a:ext cx="2523448" cy="323165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전시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공연 목록 기본 화면</a:t>
            </a:r>
            <a:endParaRPr lang="ko-KR" altLang="en-US" sz="1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5330" y="3903057"/>
            <a:ext cx="2523448" cy="323165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전시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공연 목록 기본 화면</a:t>
            </a:r>
            <a:endParaRPr lang="ko-KR" altLang="en-US" sz="15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-10999" y="3768928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5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24" y="3919815"/>
            <a:ext cx="3644002" cy="26588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070" y="626551"/>
            <a:ext cx="3548916" cy="25725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5157"/>
          <a:stretch/>
        </p:blipFill>
        <p:spPr>
          <a:xfrm>
            <a:off x="111195" y="635267"/>
            <a:ext cx="3536857" cy="605290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공연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전시 세부 화면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4213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공연</a:t>
            </a:r>
            <a:r>
              <a:rPr lang="en-US" altLang="ko-KR" sz="980" b="1" dirty="0" smtClean="0">
                <a:latin typeface="맑은 고딕" pitchFamily="50" charset="-127"/>
              </a:rPr>
              <a:t>/</a:t>
            </a:r>
            <a:r>
              <a:rPr lang="ko-KR" altLang="en-US" sz="980" b="1" dirty="0" smtClean="0">
                <a:latin typeface="맑은 고딕" pitchFamily="50" charset="-127"/>
              </a:rPr>
              <a:t>전시 세부 게시물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각 게시물을 선택 시 기본적인 세부 정보가 확인된다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 smtClean="0">
                <a:latin typeface="맑은 고딕" pitchFamily="50" charset="-127"/>
              </a:rPr>
              <a:t>좋아요</a:t>
            </a:r>
            <a:r>
              <a:rPr lang="en-US" altLang="ko-KR" sz="980" b="1" dirty="0" smtClean="0">
                <a:latin typeface="맑은 고딕" pitchFamily="50" charset="-127"/>
              </a:rPr>
              <a:t>/</a:t>
            </a:r>
            <a:r>
              <a:rPr lang="ko-KR" altLang="en-US" sz="980" b="1" dirty="0" smtClean="0">
                <a:latin typeface="맑은 고딕" pitchFamily="50" charset="-127"/>
              </a:rPr>
              <a:t>링크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해당 게시물에 </a:t>
            </a:r>
            <a:r>
              <a:rPr lang="en-US" altLang="ko-KR" sz="980" dirty="0" smtClean="0">
                <a:latin typeface="맑은 고딕" pitchFamily="50" charset="-127"/>
              </a:rPr>
              <a:t>URL</a:t>
            </a:r>
            <a:r>
              <a:rPr lang="ko-KR" altLang="en-US" sz="980" dirty="0" smtClean="0">
                <a:latin typeface="맑은 고딕" pitchFamily="50" charset="-127"/>
              </a:rPr>
              <a:t> 공유가 가능하다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 smtClean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[3] </a:t>
            </a:r>
            <a:r>
              <a:rPr lang="ko-KR" altLang="en-US" sz="980" b="1" dirty="0">
                <a:latin typeface="맑은 고딕" pitchFamily="50" charset="-127"/>
              </a:rPr>
              <a:t>세부 정보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>
                <a:latin typeface="맑은 고딕" pitchFamily="50" charset="-127"/>
              </a:rPr>
              <a:t>공연</a:t>
            </a:r>
            <a:r>
              <a:rPr lang="en-US" altLang="ko-KR" sz="980" dirty="0">
                <a:latin typeface="맑은 고딕" pitchFamily="50" charset="-127"/>
              </a:rPr>
              <a:t>/</a:t>
            </a:r>
            <a:r>
              <a:rPr lang="ko-KR" altLang="en-US" sz="980" dirty="0">
                <a:latin typeface="맑은 고딕" pitchFamily="50" charset="-127"/>
              </a:rPr>
              <a:t>전시에 대한 이미지나 세부 내용이 추가된다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[4] </a:t>
            </a:r>
            <a:r>
              <a:rPr lang="ko-KR" altLang="en-US" sz="1000" b="1" dirty="0" smtClean="0">
                <a:latin typeface="맑은 고딕" pitchFamily="50" charset="-127"/>
              </a:rPr>
              <a:t>장소 안내</a:t>
            </a:r>
            <a:endParaRPr lang="en-US" altLang="ko-KR" sz="98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</a:rPr>
              <a:t>해당 공연이나 전시의 장소를 세부적으로 보여준다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[5] </a:t>
            </a:r>
            <a:r>
              <a:rPr lang="ko-KR" altLang="en-US" sz="980" b="1" dirty="0" err="1" smtClean="0">
                <a:latin typeface="맑은 고딕" pitchFamily="50" charset="-127"/>
              </a:rPr>
              <a:t>한줄평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맑은 고딕" pitchFamily="50" charset="-127"/>
              </a:rPr>
              <a:t>일반 회원인 경우 댓글 </a:t>
            </a:r>
            <a:r>
              <a:rPr lang="ko-KR" altLang="en-US" sz="900" dirty="0">
                <a:latin typeface="맑은 고딕" pitchFamily="50" charset="-127"/>
              </a:rPr>
              <a:t>형태의 </a:t>
            </a:r>
            <a:r>
              <a:rPr lang="ko-KR" altLang="en-US" sz="900" dirty="0" smtClean="0">
                <a:latin typeface="맑은 고딕" pitchFamily="50" charset="-127"/>
              </a:rPr>
              <a:t>짧은 의견을 등록할 수 있다</a:t>
            </a:r>
            <a:r>
              <a:rPr lang="en-US" altLang="ko-KR" sz="90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[6] </a:t>
            </a:r>
            <a:r>
              <a:rPr lang="ko-KR" altLang="en-US" sz="980" b="1" dirty="0" smtClean="0">
                <a:latin typeface="맑은 고딕" pitchFamily="50" charset="-127"/>
              </a:rPr>
              <a:t>관련 후기 </a:t>
            </a:r>
            <a:r>
              <a:rPr lang="ko-KR" altLang="en-US" sz="980" b="1" dirty="0" err="1" smtClean="0">
                <a:latin typeface="맑은 고딕" pitchFamily="50" charset="-127"/>
              </a:rPr>
              <a:t>더보기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맑은 고딕" pitchFamily="50" charset="-127"/>
              </a:rPr>
              <a:t>후기게시판으로 연결되며 해당 게시물에 관한 후기가 있다면 표시 된다</a:t>
            </a:r>
            <a:r>
              <a:rPr lang="en-US" altLang="ko-KR" sz="90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맑은 고딕" pitchFamily="50" charset="-127"/>
              </a:rPr>
              <a:t>화면은 조회 결과 화면과 같은 형태로 표시된다</a:t>
            </a:r>
            <a:r>
              <a:rPr lang="en-US" altLang="ko-KR" sz="900" dirty="0" smtClean="0">
                <a:latin typeface="맑은 고딕" pitchFamily="50" charset="-127"/>
              </a:rPr>
              <a:t>.</a:t>
            </a:r>
            <a:endParaRPr lang="en-US" altLang="ko-KR" sz="90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45059" y="2242923"/>
            <a:ext cx="193483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90270"/>
          <a:stretch/>
        </p:blipFill>
        <p:spPr>
          <a:xfrm>
            <a:off x="3780861" y="3248018"/>
            <a:ext cx="3801158" cy="270615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89677" y="1004125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21" y="51575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183552" y="3827021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89271" y="602295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145" y="1024721"/>
            <a:ext cx="168113" cy="15651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096474" y="1004125"/>
            <a:ext cx="126581" cy="147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994543" y="94724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582" y="345247"/>
            <a:ext cx="32880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공연</a:t>
            </a:r>
            <a:r>
              <a:rPr lang="en-US" altLang="ko-KR" sz="1500" b="1" dirty="0" smtClean="0"/>
              <a:t>/</a:t>
            </a:r>
            <a:r>
              <a:rPr lang="ko-KR" altLang="en-US" sz="1500" b="1" dirty="0" smtClean="0"/>
              <a:t>전시 게시물 기본 세부 화면</a:t>
            </a:r>
            <a:endParaRPr lang="ko-KR" altLang="en-US" sz="15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807324" y="298776"/>
            <a:ext cx="37401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공연</a:t>
            </a:r>
            <a:r>
              <a:rPr lang="en-US" altLang="ko-KR" sz="1500" b="1" dirty="0" smtClean="0"/>
              <a:t>/</a:t>
            </a:r>
            <a:r>
              <a:rPr lang="ko-KR" altLang="en-US" sz="1500" b="1" dirty="0" smtClean="0"/>
              <a:t>전시 게시물 세부 메뉴 내용 전환</a:t>
            </a:r>
            <a:endParaRPr lang="ko-KR" altLang="en-US" sz="15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805165" y="3564038"/>
            <a:ext cx="37401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3) </a:t>
            </a:r>
            <a:r>
              <a:rPr lang="ko-KR" altLang="en-US" sz="1500" b="1" dirty="0" smtClean="0"/>
              <a:t>공연</a:t>
            </a:r>
            <a:r>
              <a:rPr lang="en-US" altLang="ko-KR" sz="1500" b="1" dirty="0" smtClean="0"/>
              <a:t>/</a:t>
            </a:r>
            <a:r>
              <a:rPr lang="ko-KR" altLang="en-US" sz="1500" b="1" dirty="0" smtClean="0"/>
              <a:t>전시 게시물 세부 메뉴 내용 전환</a:t>
            </a:r>
            <a:endParaRPr lang="ko-KR" altLang="en-US" sz="15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3648052" y="442762"/>
            <a:ext cx="0" cy="6245411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1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-10999" y="3859544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22213"/>
          <a:stretch/>
        </p:blipFill>
        <p:spPr>
          <a:xfrm>
            <a:off x="1274900" y="1198075"/>
            <a:ext cx="4880081" cy="25374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50" y="4175288"/>
            <a:ext cx="5604392" cy="250133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1915" r="2496" b="14936"/>
          <a:stretch/>
        </p:blipFill>
        <p:spPr>
          <a:xfrm>
            <a:off x="1019750" y="592407"/>
            <a:ext cx="5537569" cy="59916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후기 게시판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325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후기 게시판 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메인화면에서 후기를 선택하면 해당 메뉴가 확인된다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 smtClean="0">
                <a:latin typeface="맑은 고딕" pitchFamily="50" charset="-127"/>
              </a:rPr>
              <a:t>후기 게시물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이미지와 함께 제목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약간의 내용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등록일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작성자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조회수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좋아요 표시가 확인된다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선택할 경우 후기 게시물의 세부 페이지로 전환된다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 smtClean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[3] </a:t>
            </a:r>
            <a:r>
              <a:rPr lang="ko-KR" altLang="en-US" sz="980" b="1" dirty="0" smtClean="0">
                <a:latin typeface="맑은 고딕" pitchFamily="50" charset="-127"/>
              </a:rPr>
              <a:t>게시판 유형 전환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원하는 유형의 게시판 전환이 가능하여 아래와 같은 유형으로 확인이 전환이 가능하다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[4] </a:t>
            </a:r>
            <a:r>
              <a:rPr lang="ko-KR" altLang="en-US" sz="980" b="1" dirty="0" smtClean="0">
                <a:latin typeface="맑은 고딕" pitchFamily="50" charset="-127"/>
              </a:rPr>
              <a:t>세부 분류 선택 </a:t>
            </a:r>
            <a:endParaRPr lang="en-US" altLang="ko-KR" sz="98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</a:rPr>
              <a:t>선택 시 나누어져 있는 세부 분류</a:t>
            </a:r>
            <a:r>
              <a:rPr lang="en-US" altLang="ko-KR" sz="1000" dirty="0">
                <a:latin typeface="맑은 고딕" pitchFamily="50" charset="-127"/>
              </a:rPr>
              <a:t> (ex, </a:t>
            </a:r>
            <a:r>
              <a:rPr lang="ko-KR" altLang="en-US" sz="1000" dirty="0">
                <a:latin typeface="맑은 고딕" pitchFamily="50" charset="-127"/>
              </a:rPr>
              <a:t>전시</a:t>
            </a:r>
            <a:r>
              <a:rPr lang="en-US" altLang="ko-KR" sz="1000" dirty="0" smtClean="0">
                <a:latin typeface="맑은 고딕" pitchFamily="50" charset="-127"/>
              </a:rPr>
              <a:t>)</a:t>
            </a:r>
            <a:r>
              <a:rPr lang="ko-KR" altLang="en-US" sz="1000" dirty="0" smtClean="0">
                <a:latin typeface="맑은 고딕" pitchFamily="50" charset="-127"/>
              </a:rPr>
              <a:t>를 선택하여 원하는 게시물만 골라 확인할 수 있다</a:t>
            </a:r>
            <a:r>
              <a:rPr lang="en-US" altLang="ko-KR" sz="1000" dirty="0" smtClean="0">
                <a:latin typeface="맑은 고딕" pitchFamily="50" charset="-127"/>
              </a:rPr>
              <a:t>.</a:t>
            </a:r>
            <a:endParaRPr lang="en-US" altLang="ko-KR" sz="98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507025" y="205912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24025" y="82013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156110" y="4348397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79164" y="1690211"/>
            <a:ext cx="193483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75" y="4348397"/>
            <a:ext cx="584317" cy="71769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3212757" y="1944383"/>
            <a:ext cx="502183" cy="23201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1770" y="321861"/>
            <a:ext cx="21739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게시판 유형 전환 전</a:t>
            </a:r>
            <a:endParaRPr lang="ko-KR" altLang="en-US" sz="1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7903" y="3941384"/>
            <a:ext cx="21739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게시판 유형 전환 후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0958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후기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세부 화면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234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공연</a:t>
            </a:r>
            <a:r>
              <a:rPr lang="en-US" altLang="ko-KR" sz="980" b="1" dirty="0" smtClean="0">
                <a:latin typeface="맑은 고딕" pitchFamily="50" charset="-127"/>
              </a:rPr>
              <a:t>/</a:t>
            </a:r>
            <a:r>
              <a:rPr lang="ko-KR" altLang="en-US" sz="980" b="1" dirty="0" smtClean="0">
                <a:latin typeface="맑은 고딕" pitchFamily="50" charset="-127"/>
              </a:rPr>
              <a:t>전시 세부 게시물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각 게시물을 선택 시 제목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err="1" smtClean="0">
                <a:latin typeface="맑은 고딕" pitchFamily="50" charset="-127"/>
              </a:rPr>
              <a:t>작성날짜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작성자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내용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첨부한 파일이 있다면 표시가 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 smtClean="0">
                <a:latin typeface="맑은 고딕" pitchFamily="50" charset="-127"/>
              </a:rPr>
              <a:t>공유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선택 시 </a:t>
            </a:r>
            <a:r>
              <a:rPr lang="en-US" altLang="ko-KR" sz="980" dirty="0" smtClean="0">
                <a:latin typeface="맑은 고딕" pitchFamily="50" charset="-127"/>
              </a:rPr>
              <a:t>URL</a:t>
            </a:r>
            <a:r>
              <a:rPr lang="ko-KR" altLang="en-US" sz="980" dirty="0" smtClean="0">
                <a:latin typeface="맑은 고딕" pitchFamily="50" charset="-127"/>
              </a:rPr>
              <a:t> </a:t>
            </a:r>
            <a:r>
              <a:rPr lang="ko-KR" altLang="en-US" sz="980" dirty="0">
                <a:latin typeface="맑은 고딕" pitchFamily="50" charset="-127"/>
              </a:rPr>
              <a:t>공유가 가능하다</a:t>
            </a:r>
            <a:r>
              <a:rPr lang="en-US" altLang="ko-KR" sz="980" dirty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 smtClean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[3] </a:t>
            </a:r>
            <a:r>
              <a:rPr lang="ko-KR" altLang="en-US" sz="980" b="1" dirty="0" smtClean="0">
                <a:latin typeface="맑은 고딕" pitchFamily="50" charset="-127"/>
              </a:rPr>
              <a:t>후기 게시물 댓글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댓글은 일반 회원에 한하여 등록이 가능하다</a:t>
            </a:r>
            <a:r>
              <a:rPr lang="en-US" altLang="ko-KR" sz="980" dirty="0" smtClean="0">
                <a:latin typeface="맑은 고딕" pitchFamily="50" charset="-127"/>
              </a:rPr>
              <a:t>. </a:t>
            </a:r>
            <a:r>
              <a:rPr lang="ko-KR" altLang="en-US" sz="980" dirty="0" smtClean="0">
                <a:latin typeface="맑은 고딕" pitchFamily="50" charset="-127"/>
              </a:rPr>
              <a:t>해당과 같이 </a:t>
            </a:r>
            <a:r>
              <a:rPr lang="ko-KR" altLang="en-US" sz="980" dirty="0" err="1" smtClean="0">
                <a:latin typeface="맑은 고딕" pitchFamily="50" charset="-127"/>
              </a:rPr>
              <a:t>로그인을</a:t>
            </a:r>
            <a:r>
              <a:rPr lang="ko-KR" altLang="en-US" sz="980" dirty="0" smtClean="0">
                <a:latin typeface="맑은 고딕" pitchFamily="50" charset="-127"/>
              </a:rPr>
              <a:t> 하지 않은 경우 조회만 가능</a:t>
            </a:r>
            <a:endParaRPr lang="en-US" altLang="ko-KR" sz="98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38" y="373173"/>
            <a:ext cx="5392011" cy="614240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191225" y="5832945"/>
            <a:ext cx="193483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1915" r="2496" b="14936"/>
          <a:stretch/>
        </p:blipFill>
        <p:spPr>
          <a:xfrm>
            <a:off x="1228374" y="373174"/>
            <a:ext cx="5240075" cy="56697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434322" y="135035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90270"/>
          <a:stretch/>
        </p:blipFill>
        <p:spPr>
          <a:xfrm>
            <a:off x="1360181" y="6339371"/>
            <a:ext cx="4950003" cy="3524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321" y="5087735"/>
            <a:ext cx="286627" cy="26686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38178" y="5117599"/>
            <a:ext cx="296562" cy="207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717740" y="4894088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679" y="1609072"/>
            <a:ext cx="1472221" cy="1873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322" y="5264402"/>
            <a:ext cx="2914276" cy="12065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22679" y="1334397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19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8556"/>
          <a:stretch/>
        </p:blipFill>
        <p:spPr>
          <a:xfrm>
            <a:off x="1204303" y="1215729"/>
            <a:ext cx="5405963" cy="26661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65" y="4154579"/>
            <a:ext cx="5747406" cy="2558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1915" r="2496" b="14936"/>
          <a:stretch/>
        </p:blipFill>
        <p:spPr>
          <a:xfrm>
            <a:off x="975502" y="573216"/>
            <a:ext cx="5938178" cy="64251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홍보 게시판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325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홍보 게시판 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메인화면에서 홍보</a:t>
            </a:r>
            <a:r>
              <a:rPr lang="ko-KR" altLang="en-US" sz="980" dirty="0">
                <a:latin typeface="맑은 고딕" pitchFamily="50" charset="-127"/>
              </a:rPr>
              <a:t>를</a:t>
            </a:r>
            <a:r>
              <a:rPr lang="ko-KR" altLang="en-US" sz="980" dirty="0" smtClean="0">
                <a:latin typeface="맑은 고딕" pitchFamily="50" charset="-127"/>
              </a:rPr>
              <a:t> 선택하면 해당 메뉴가 확인된다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 smtClean="0">
                <a:latin typeface="맑은 고딕" pitchFamily="50" charset="-127"/>
              </a:rPr>
              <a:t>홍보 게시물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이미지와 함께 제목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약간의 내용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등록일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작성자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조회수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좋아요 표시가 확인된다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선택할 경우 후기 게시물의 세부 페이지로 전환된다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 smtClean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[3] </a:t>
            </a:r>
            <a:r>
              <a:rPr lang="ko-KR" altLang="en-US" sz="980" b="1" dirty="0" smtClean="0">
                <a:latin typeface="맑은 고딕" pitchFamily="50" charset="-127"/>
              </a:rPr>
              <a:t>게시판 유형 전환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원하는 유형의 게시판 전환이 가능하여 아래와 같은 유형으로 확인이 전환이 가능하다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[4] </a:t>
            </a:r>
            <a:r>
              <a:rPr lang="ko-KR" altLang="en-US" sz="900" b="1" dirty="0">
                <a:latin typeface="맑은 고딕" pitchFamily="50" charset="-127"/>
              </a:rPr>
              <a:t>세부 분류 선택 </a:t>
            </a:r>
            <a:endParaRPr lang="en-US" altLang="ko-KR" sz="90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맑은 고딕" pitchFamily="50" charset="-127"/>
              </a:rPr>
              <a:t>나누어져 있는 세부 분류</a:t>
            </a:r>
            <a:r>
              <a:rPr lang="en-US" altLang="ko-KR" sz="900" dirty="0">
                <a:latin typeface="맑은 고딕" pitchFamily="50" charset="-127"/>
              </a:rPr>
              <a:t> (ex, </a:t>
            </a:r>
            <a:r>
              <a:rPr lang="ko-KR" altLang="en-US" sz="900" dirty="0">
                <a:latin typeface="맑은 고딕" pitchFamily="50" charset="-127"/>
              </a:rPr>
              <a:t>전시</a:t>
            </a:r>
            <a:r>
              <a:rPr lang="en-US" altLang="ko-KR" sz="900" dirty="0">
                <a:latin typeface="맑은 고딕" pitchFamily="50" charset="-127"/>
              </a:rPr>
              <a:t>)</a:t>
            </a:r>
            <a:r>
              <a:rPr lang="ko-KR" altLang="en-US" sz="900" dirty="0">
                <a:latin typeface="맑은 고딕" pitchFamily="50" charset="-127"/>
              </a:rPr>
              <a:t>를 선택하여 원하는 게시물만 골라 확인할 수 있다</a:t>
            </a:r>
            <a:r>
              <a:rPr lang="en-US" altLang="ko-KR" sz="900" dirty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07025" y="2059126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172865" y="815605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551" y="4521650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27724" y="1786432"/>
            <a:ext cx="193483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16" y="4396803"/>
            <a:ext cx="584317" cy="7176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1770" y="321861"/>
            <a:ext cx="21739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1) </a:t>
            </a:r>
            <a:r>
              <a:rPr lang="ko-KR" altLang="en-US" sz="1500" b="1" dirty="0" smtClean="0"/>
              <a:t>게시판 유형 전환 전</a:t>
            </a:r>
            <a:endParaRPr lang="ko-KR" altLang="en-US" sz="15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32872" y="4065394"/>
            <a:ext cx="21739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/>
              <a:t>2) </a:t>
            </a:r>
            <a:r>
              <a:rPr lang="ko-KR" altLang="en-US" sz="1500" b="1" dirty="0" smtClean="0"/>
              <a:t>게시판 유형 전환 후</a:t>
            </a:r>
            <a:endParaRPr lang="ko-KR" altLang="en-US" sz="15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15466" y="3902571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1" idx="5"/>
          </p:cNvCxnSpPr>
          <p:nvPr/>
        </p:nvCxnSpPr>
        <p:spPr>
          <a:xfrm flipH="1">
            <a:off x="3234476" y="1986163"/>
            <a:ext cx="858396" cy="232222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0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5"/>
          <a:stretch/>
        </p:blipFill>
        <p:spPr>
          <a:xfrm>
            <a:off x="1217408" y="940152"/>
            <a:ext cx="5110478" cy="526133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문화 정보 조회 </a:t>
            </a:r>
            <a:r>
              <a:rPr lang="en-US" altLang="ko-KR" dirty="0"/>
              <a:t>&gt;</a:t>
            </a:r>
            <a:r>
              <a:rPr lang="ko-KR" altLang="en-US" dirty="0" smtClean="0"/>
              <a:t>홍보 </a:t>
            </a:r>
            <a:r>
              <a:rPr lang="ko-KR" altLang="en-US" dirty="0" err="1"/>
              <a:t>게시글</a:t>
            </a:r>
            <a:r>
              <a:rPr lang="ko-KR" altLang="en-US" dirty="0"/>
              <a:t> 세부 화면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767756" y="316245"/>
            <a:ext cx="2138245" cy="65417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1291" y="316245"/>
            <a:ext cx="216470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80" b="1" dirty="0">
                <a:latin typeface="맑은 고딕" pitchFamily="50" charset="-127"/>
              </a:rPr>
              <a:t>[1] </a:t>
            </a:r>
            <a:r>
              <a:rPr lang="ko-KR" altLang="en-US" sz="980" b="1" dirty="0" smtClean="0">
                <a:latin typeface="맑은 고딕" pitchFamily="50" charset="-127"/>
              </a:rPr>
              <a:t>공연</a:t>
            </a:r>
            <a:r>
              <a:rPr lang="en-US" altLang="ko-KR" sz="980" b="1" dirty="0" smtClean="0">
                <a:latin typeface="맑은 고딕" pitchFamily="50" charset="-127"/>
              </a:rPr>
              <a:t>/</a:t>
            </a:r>
            <a:r>
              <a:rPr lang="ko-KR" altLang="en-US" sz="980" b="1" dirty="0" smtClean="0">
                <a:latin typeface="맑은 고딕" pitchFamily="50" charset="-127"/>
              </a:rPr>
              <a:t>전시 세부 게시물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각 게시물을 선택 시 제목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err="1" smtClean="0">
                <a:latin typeface="맑은 고딕" pitchFamily="50" charset="-127"/>
              </a:rPr>
              <a:t>작성날짜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작성자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내용</a:t>
            </a:r>
            <a:r>
              <a:rPr lang="en-US" altLang="ko-KR" sz="980" dirty="0" smtClean="0">
                <a:latin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</a:rPr>
              <a:t>첨부한 파일이 있다면 표시가 된다</a:t>
            </a:r>
            <a:r>
              <a:rPr lang="en-US" altLang="ko-KR" sz="980" dirty="0" smtClean="0"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80" b="1" dirty="0">
              <a:latin typeface="맑은 고딕" pitchFamily="50" charset="-127"/>
            </a:endParaRPr>
          </a:p>
          <a:p>
            <a:r>
              <a:rPr lang="en-US" altLang="ko-KR" sz="980" b="1" dirty="0">
                <a:latin typeface="맑은 고딕" pitchFamily="50" charset="-127"/>
              </a:rPr>
              <a:t>[2] </a:t>
            </a:r>
            <a:r>
              <a:rPr lang="ko-KR" altLang="en-US" sz="980" b="1" dirty="0">
                <a:latin typeface="맑은 고딕" pitchFamily="50" charset="-127"/>
              </a:rPr>
              <a:t>공유</a:t>
            </a:r>
            <a:endParaRPr lang="en-US" altLang="ko-KR" sz="98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>
                <a:latin typeface="맑은 고딕" pitchFamily="50" charset="-127"/>
              </a:rPr>
              <a:t>선택 시 </a:t>
            </a:r>
            <a:r>
              <a:rPr lang="en-US" altLang="ko-KR" sz="980" dirty="0">
                <a:latin typeface="맑은 고딕" pitchFamily="50" charset="-127"/>
              </a:rPr>
              <a:t>URL</a:t>
            </a:r>
            <a:r>
              <a:rPr lang="ko-KR" altLang="en-US" sz="980" dirty="0">
                <a:latin typeface="맑은 고딕" pitchFamily="50" charset="-127"/>
              </a:rPr>
              <a:t> 공유가 가능하다</a:t>
            </a:r>
            <a:r>
              <a:rPr lang="en-US" altLang="ko-KR" sz="980" dirty="0">
                <a:latin typeface="맑은 고딕" pitchFamily="50" charset="-127"/>
              </a:rPr>
              <a:t>.</a:t>
            </a:r>
          </a:p>
          <a:p>
            <a:endParaRPr lang="en-US" altLang="ko-KR" sz="980" dirty="0" smtClean="0">
              <a:latin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</a:rPr>
              <a:t>[3] </a:t>
            </a:r>
            <a:r>
              <a:rPr lang="ko-KR" altLang="en-US" sz="980" b="1" dirty="0" smtClean="0">
                <a:latin typeface="맑은 고딕" pitchFamily="50" charset="-127"/>
              </a:rPr>
              <a:t>후기 게시물 댓글</a:t>
            </a:r>
            <a:endParaRPr lang="en-US" altLang="ko-KR" sz="980" b="1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latin typeface="맑은 고딕" pitchFamily="50" charset="-127"/>
              </a:rPr>
              <a:t>댓글은 일반 회원과 해당 게시물을 작성한 홍보 회원에 한하여 등록이 가능하다</a:t>
            </a:r>
            <a:r>
              <a:rPr lang="en-US" altLang="ko-KR" sz="980" dirty="0" smtClean="0">
                <a:latin typeface="맑은 고딕" pitchFamily="50" charset="-127"/>
              </a:rPr>
              <a:t>. </a:t>
            </a:r>
            <a:r>
              <a:rPr lang="ko-KR" altLang="en-US" sz="980" dirty="0" smtClean="0">
                <a:latin typeface="맑은 고딕" pitchFamily="50" charset="-127"/>
              </a:rPr>
              <a:t>해당과 같이 </a:t>
            </a:r>
            <a:r>
              <a:rPr lang="ko-KR" altLang="en-US" sz="980" dirty="0" err="1" smtClean="0">
                <a:latin typeface="맑은 고딕" pitchFamily="50" charset="-127"/>
              </a:rPr>
              <a:t>로그인을</a:t>
            </a:r>
            <a:r>
              <a:rPr lang="ko-KR" altLang="en-US" sz="980" dirty="0" smtClean="0">
                <a:latin typeface="맑은 고딕" pitchFamily="50" charset="-127"/>
              </a:rPr>
              <a:t> 하지 않은 경우 조회만 가능</a:t>
            </a:r>
            <a:endParaRPr lang="en-US" altLang="ko-KR" sz="980" dirty="0" smtClean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80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21915" r="2496" b="14936"/>
          <a:stretch/>
        </p:blipFill>
        <p:spPr>
          <a:xfrm>
            <a:off x="1228374" y="373174"/>
            <a:ext cx="5240075" cy="56697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380334" y="1438717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90270"/>
          <a:stretch/>
        </p:blipFill>
        <p:spPr>
          <a:xfrm>
            <a:off x="1480501" y="6015909"/>
            <a:ext cx="4714353" cy="33562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026468" y="5498420"/>
            <a:ext cx="193483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601" y="4687399"/>
            <a:ext cx="286627" cy="26686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39458" y="4717263"/>
            <a:ext cx="296562" cy="207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42601" y="4600263"/>
            <a:ext cx="234000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010" y="4855828"/>
            <a:ext cx="2914276" cy="1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1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4811"/>
          <a:stretch/>
        </p:blipFill>
        <p:spPr>
          <a:xfrm>
            <a:off x="1" y="316246"/>
            <a:ext cx="7752290" cy="308892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목록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글쓰기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작성 화면으로 이동한다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한 회원은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작성할 수 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2058FC8-7B95-B52C-1F43-FF0F9DA190F6}"/>
              </a:ext>
            </a:extLst>
          </p:cNvPr>
          <p:cNvSpPr/>
          <p:nvPr/>
        </p:nvSpPr>
        <p:spPr>
          <a:xfrm>
            <a:off x="215443" y="298689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51778"/>
            <a:ext cx="7752290" cy="340622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2058FC8-7B95-B52C-1F43-FF0F9DA190F6}"/>
              </a:ext>
            </a:extLst>
          </p:cNvPr>
          <p:cNvSpPr/>
          <p:nvPr/>
        </p:nvSpPr>
        <p:spPr>
          <a:xfrm>
            <a:off x="531473" y="636376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" y="3427064"/>
            <a:ext cx="7752290" cy="0"/>
          </a:xfrm>
          <a:prstGeom prst="line">
            <a:avLst/>
          </a:prstGeom>
          <a:ln w="254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8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8" b="5400"/>
          <a:stretch/>
        </p:blipFill>
        <p:spPr>
          <a:xfrm>
            <a:off x="-17252" y="319177"/>
            <a:ext cx="7769542" cy="653019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 smtClean="0"/>
              <a:t>홍보게시글</a:t>
            </a:r>
            <a:r>
              <a:rPr lang="ko-KR" altLang="en-US" dirty="0" smtClean="0"/>
              <a:t> 작성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홍보게시글의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카테고리를 선택한다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기타 중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제목 작성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제목을 작성한다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파일첨부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동영상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 파일을 첨부한다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내용작성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내용을 작성한다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홍보게시판의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미리 지정된 작성 양식에 맞춰 작성 하도록 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작성한 게시글을 등록한다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본인이 작성한 게시글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2058FC8-7B95-B52C-1F43-FF0F9DA190F6}"/>
              </a:ext>
            </a:extLst>
          </p:cNvPr>
          <p:cNvSpPr/>
          <p:nvPr/>
        </p:nvSpPr>
        <p:spPr>
          <a:xfrm>
            <a:off x="206817" y="106113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206817" y="145289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06817" y="184466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2B08AA-F122-72A6-297E-3694D8121A10}"/>
              </a:ext>
            </a:extLst>
          </p:cNvPr>
          <p:cNvSpPr/>
          <p:nvPr/>
        </p:nvSpPr>
        <p:spPr>
          <a:xfrm>
            <a:off x="206817" y="277198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3115891" y="648543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0664" y="4321834"/>
            <a:ext cx="1673525" cy="577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4" y="4235570"/>
            <a:ext cx="9810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화면배치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14175" y="1031466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모바일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0325" y="1033264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508892" y="1460229"/>
            <a:ext cx="3833446" cy="4567777"/>
            <a:chOff x="4651132" y="1551669"/>
            <a:chExt cx="3833446" cy="4567777"/>
          </a:xfrm>
        </p:grpSpPr>
        <p:sp>
          <p:nvSpPr>
            <p:cNvPr id="17" name="직사각형 16"/>
            <p:cNvSpPr/>
            <p:nvPr/>
          </p:nvSpPr>
          <p:spPr>
            <a:xfrm>
              <a:off x="4651132" y="1551669"/>
              <a:ext cx="3833446" cy="456777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4696941" y="1563506"/>
              <a:ext cx="3764263" cy="4479249"/>
              <a:chOff x="4702824" y="1564600"/>
              <a:chExt cx="4247746" cy="489310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9095" y="4728728"/>
                <a:ext cx="1342696" cy="1708389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4702824" y="1916723"/>
                <a:ext cx="4247746" cy="2667448"/>
                <a:chOff x="4351131" y="1894041"/>
                <a:chExt cx="4599437" cy="4166410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4336" y="1894041"/>
                  <a:ext cx="4407793" cy="1552544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51131" y="3446584"/>
                  <a:ext cx="4599437" cy="2613867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8138" y="4798255"/>
                <a:ext cx="1075124" cy="468337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5277" y="4798255"/>
                <a:ext cx="1075124" cy="468337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8137" y="5325891"/>
                <a:ext cx="2499477" cy="113181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8137" y="1564600"/>
                <a:ext cx="3993654" cy="402306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1833953" y="1504932"/>
            <a:ext cx="1705895" cy="456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834650" y="1484782"/>
            <a:ext cx="1705198" cy="4567777"/>
            <a:chOff x="1275393" y="1543356"/>
            <a:chExt cx="1705198" cy="4567777"/>
          </a:xfrm>
        </p:grpSpPr>
        <p:grpSp>
          <p:nvGrpSpPr>
            <p:cNvPr id="32" name="그룹 31"/>
            <p:cNvGrpSpPr/>
            <p:nvPr/>
          </p:nvGrpSpPr>
          <p:grpSpPr>
            <a:xfrm>
              <a:off x="1366875" y="1671020"/>
              <a:ext cx="1521535" cy="4307406"/>
              <a:chOff x="1289142" y="1312062"/>
              <a:chExt cx="1204126" cy="4307406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03399" y="4055572"/>
                <a:ext cx="1189869" cy="156389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3398" y="1646499"/>
                <a:ext cx="1189869" cy="238610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142" y="1312062"/>
                <a:ext cx="1160449" cy="356126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4" name="직사각형 33"/>
            <p:cNvSpPr/>
            <p:nvPr/>
          </p:nvSpPr>
          <p:spPr>
            <a:xfrm>
              <a:off x="1275393" y="1543356"/>
              <a:ext cx="1705198" cy="456777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4639165" y="4297790"/>
            <a:ext cx="1015939" cy="534104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1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24111" y="4297790"/>
            <a:ext cx="952752" cy="563159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2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4538" y="6079083"/>
            <a:ext cx="3784426" cy="359202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footer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009055" y="4351512"/>
            <a:ext cx="1164277" cy="1580959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지도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68775" y="1702745"/>
            <a:ext cx="3577809" cy="131880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39166" y="1896168"/>
            <a:ext cx="3607418" cy="2318284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639165" y="4962389"/>
            <a:ext cx="2180217" cy="970081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링크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68776" y="1485179"/>
            <a:ext cx="3577808" cy="163284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TOP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926131" y="1564579"/>
            <a:ext cx="1557828" cy="225571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TOP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34369" y="1838439"/>
            <a:ext cx="1550811" cy="103400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38871" y="1973302"/>
            <a:ext cx="1538071" cy="2295810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938871" y="4370356"/>
            <a:ext cx="1508795" cy="1580959"/>
          </a:xfrm>
          <a:prstGeom prst="rect">
            <a:avLst/>
          </a:prstGeom>
          <a:solidFill>
            <a:schemeClr val="accent6">
              <a:lumMod val="20000"/>
              <a:lumOff val="80000"/>
              <a:alpha val="5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지도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1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5972"/>
          <a:stretch/>
        </p:blipFill>
        <p:spPr>
          <a:xfrm>
            <a:off x="-9522" y="316245"/>
            <a:ext cx="7769539" cy="654175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 smtClean="0"/>
              <a:t>후기게시글</a:t>
            </a:r>
            <a:r>
              <a:rPr lang="ko-KR" altLang="en-US" dirty="0" smtClean="0"/>
              <a:t> 작성 화면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후기게시글의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기타 중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후기를 남길 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전시명을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일부만 입력해도 자동완성기능으로 공연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선택할 수 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파일첨부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동영상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 파일을 첨부한다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내용작성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내용을 작성한다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작성한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게시글을 등록한다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본인이 작성한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215063" y="108351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15063" y="142545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215063" y="1760085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D18CE6-EF00-11FC-7213-B4C5BAC4BB41}"/>
              </a:ext>
            </a:extLst>
          </p:cNvPr>
          <p:cNvSpPr/>
          <p:nvPr/>
        </p:nvSpPr>
        <p:spPr>
          <a:xfrm>
            <a:off x="224588" y="273915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FD18CE6-EF00-11FC-7213-B4C5BAC4BB41}"/>
              </a:ext>
            </a:extLst>
          </p:cNvPr>
          <p:cNvSpPr/>
          <p:nvPr/>
        </p:nvSpPr>
        <p:spPr>
          <a:xfrm>
            <a:off x="3137963" y="651698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9"/>
          <a:stretch/>
        </p:blipFill>
        <p:spPr>
          <a:xfrm>
            <a:off x="0" y="317229"/>
            <a:ext cx="7752287" cy="654077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좋아요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공유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좋아요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선호하는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좋아요를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등록한다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빈 하트를 클릭하면 하트가 채워지면서 좋아요 등록된다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공유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제공한다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본인이 작성한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달린 댓글을 확인한다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홍보회원은 본인이 작성한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게시글의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댓글이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</a:rPr>
              <a:t>관리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</a:rPr>
              <a:t>,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</a:rPr>
              <a:t>운영 지침상 부적절하다고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</a:rPr>
              <a:t>판단되는 경우 타인의 댓글을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삭제할 수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댓글을 삭제할 시 삭제 확인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(2-1)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노출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사라짐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하단에 댓글을 등록한다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회원은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댓글을 남길 수 있다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파일첨부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등록시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동영상을 첨부할 수 있다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수정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삭제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본인의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게시글을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수정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삭제 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수정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수정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삭제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삭제 확인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팝업창이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뜬다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43443" y="461775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2B08AA-F122-72A6-297E-3694D8121A10}"/>
              </a:ext>
            </a:extLst>
          </p:cNvPr>
          <p:cNvSpPr/>
          <p:nvPr/>
        </p:nvSpPr>
        <p:spPr>
          <a:xfrm>
            <a:off x="6281693" y="649293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D18CE6-EF00-11FC-7213-B4C5BAC4BB41}"/>
              </a:ext>
            </a:extLst>
          </p:cNvPr>
          <p:cNvSpPr/>
          <p:nvPr/>
        </p:nvSpPr>
        <p:spPr>
          <a:xfrm>
            <a:off x="6316515" y="60823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0113" y="3336956"/>
            <a:ext cx="4175185" cy="500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재미있는 공연 보러 오세요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6281693" y="612786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2663256" y="4136525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192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400" y="4499192"/>
            <a:ext cx="350898" cy="3119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19725" y="876127"/>
            <a:ext cx="1871663" cy="152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88" y="863744"/>
            <a:ext cx="2362200" cy="186463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6167244" y="450075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50" y="4935537"/>
            <a:ext cx="374650" cy="13176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12850" y="5395913"/>
            <a:ext cx="458788" cy="12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376" y="5395913"/>
            <a:ext cx="355624" cy="13915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r="48048"/>
          <a:stretch/>
        </p:blipFill>
        <p:spPr>
          <a:xfrm>
            <a:off x="618333" y="3390900"/>
            <a:ext cx="2004098" cy="9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7" b="4134"/>
          <a:stretch/>
        </p:blipFill>
        <p:spPr>
          <a:xfrm>
            <a:off x="0" y="319177"/>
            <a:ext cx="7752290" cy="653882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 smtClean="0"/>
              <a:t>홍보게시글</a:t>
            </a:r>
            <a:r>
              <a:rPr lang="ko-KR" altLang="en-US" dirty="0" smtClean="0"/>
              <a:t> </a:t>
            </a:r>
            <a:r>
              <a:rPr lang="ko-KR" altLang="en-US" dirty="0"/>
              <a:t>수정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수정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홍보게시글의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카테고리 수정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기타 중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제목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제목을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파일첨부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동영상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 첨부파일을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내용을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수정한 게시글을 등록한다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본인이 수정한 게시글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[6]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수정을 취소하고 게시글 목록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231401" y="107484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31401" y="139728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2B08AA-F122-72A6-297E-3694D8121A10}"/>
              </a:ext>
            </a:extLst>
          </p:cNvPr>
          <p:cNvSpPr/>
          <p:nvPr/>
        </p:nvSpPr>
        <p:spPr>
          <a:xfrm>
            <a:off x="231401" y="273545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231401" y="171971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D18CE6-EF00-11FC-7213-B4C5BAC4BB41}"/>
              </a:ext>
            </a:extLst>
          </p:cNvPr>
          <p:cNvSpPr/>
          <p:nvPr/>
        </p:nvSpPr>
        <p:spPr>
          <a:xfrm>
            <a:off x="2633509" y="640974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DBD2C1-9F01-9B84-CA15-BFD4A5F935DF}"/>
              </a:ext>
            </a:extLst>
          </p:cNvPr>
          <p:cNvSpPr/>
          <p:nvPr/>
        </p:nvSpPr>
        <p:spPr>
          <a:xfrm>
            <a:off x="4054063" y="640974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95555" y="4373592"/>
            <a:ext cx="1766852" cy="353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55" y="4373592"/>
            <a:ext cx="9810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5" b="5694"/>
          <a:stretch/>
        </p:blipFill>
        <p:spPr>
          <a:xfrm>
            <a:off x="-9522" y="316246"/>
            <a:ext cx="7769539" cy="654175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 err="1"/>
              <a:t>후기게시글</a:t>
            </a:r>
            <a:r>
              <a:rPr lang="ko-KR" altLang="en-US" dirty="0"/>
              <a:t> 수정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수정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후기게시글의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수정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기타 중 선택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후기를 남길 공연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전시명을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파일첨부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동영상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 첨부파일을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 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내용을 수정한다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수정한 게시글을 등록한다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본인이 수정한 게시글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 수정을 취소하고 게시글 목록 페이지로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205521" y="111572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05521" y="146423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DAEAFB-B0AA-9CE3-AD79-403D6F257966}"/>
              </a:ext>
            </a:extLst>
          </p:cNvPr>
          <p:cNvSpPr/>
          <p:nvPr/>
        </p:nvSpPr>
        <p:spPr>
          <a:xfrm>
            <a:off x="205521" y="179775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D18CE6-EF00-11FC-7213-B4C5BAC4BB41}"/>
              </a:ext>
            </a:extLst>
          </p:cNvPr>
          <p:cNvSpPr/>
          <p:nvPr/>
        </p:nvSpPr>
        <p:spPr>
          <a:xfrm>
            <a:off x="205521" y="283786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DBD2C1-9F01-9B84-CA15-BFD4A5F935DF}"/>
              </a:ext>
            </a:extLst>
          </p:cNvPr>
          <p:cNvSpPr/>
          <p:nvPr/>
        </p:nvSpPr>
        <p:spPr>
          <a:xfrm>
            <a:off x="2726269" y="629274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746CFFD-9780-3FA3-72DA-1EDE5CBD41EB}"/>
              </a:ext>
            </a:extLst>
          </p:cNvPr>
          <p:cNvSpPr/>
          <p:nvPr/>
        </p:nvSpPr>
        <p:spPr>
          <a:xfrm>
            <a:off x="4091922" y="6292747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69" y="4358675"/>
            <a:ext cx="16764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5"/>
          <a:stretch/>
        </p:blipFill>
        <p:spPr>
          <a:xfrm>
            <a:off x="2" y="316243"/>
            <a:ext cx="7760913" cy="654142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/>
              <a:t>게시글 삭제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 본인이 작성한 게시글을 삭제한다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삭제확인 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게시글을 삭제하기 전 삭제확인 팝업창이 활성화된다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게시글이 삭제된다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목록으로 이동한다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게시글이 삭제가 취소된다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팝업창이 사라진다</a:t>
            </a:r>
            <a:r>
              <a:rPr lang="en-US" altLang="ko-KR" sz="975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A30706-9AE4-642A-BC15-9B80D89AC6CF}"/>
              </a:ext>
            </a:extLst>
          </p:cNvPr>
          <p:cNvSpPr/>
          <p:nvPr/>
        </p:nvSpPr>
        <p:spPr>
          <a:xfrm>
            <a:off x="7237942" y="51515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860F82-F2DB-E84B-5C2E-439BAF8CFE5A}"/>
              </a:ext>
            </a:extLst>
          </p:cNvPr>
          <p:cNvSpPr/>
          <p:nvPr/>
        </p:nvSpPr>
        <p:spPr>
          <a:xfrm>
            <a:off x="2335968" y="266317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E30350-5DDE-607A-498E-682163C6B07F}"/>
              </a:ext>
            </a:extLst>
          </p:cNvPr>
          <p:cNvSpPr/>
          <p:nvPr/>
        </p:nvSpPr>
        <p:spPr>
          <a:xfrm>
            <a:off x="2858163" y="354277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B87C80-0D19-62EB-AD3B-704930F83872}"/>
              </a:ext>
            </a:extLst>
          </p:cNvPr>
          <p:cNvSpPr/>
          <p:nvPr/>
        </p:nvSpPr>
        <p:spPr>
          <a:xfrm>
            <a:off x="4092635" y="354277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03" y="4963782"/>
            <a:ext cx="347345" cy="3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734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6" y="1403757"/>
            <a:ext cx="6918395" cy="4624703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아이디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비밀번호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아이디와 비밀번호가 일치하면 다음 화면으로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로그인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아이디와 비밀번호를 입력 후 다음페이지로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찾기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비밀번호 찾기 및 회원페이지로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19688" y="483725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936688" y="4240923"/>
            <a:ext cx="234000" cy="2396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344465" y="272724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907"/>
            <a:ext cx="765582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13" y="1699403"/>
            <a:ext cx="4394175" cy="5149749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71542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-  8~20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자 영문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숫자로 혼합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대소문자 구별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중복 확인 체크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닉네임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8~20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영문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숫자로 혼합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대소문자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구별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중복 확인 체크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이용자의 이름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indent="-171450">
              <a:buFontTx/>
              <a:buChar char="-"/>
            </a:pP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8~24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영문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숫자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특수문자 혼합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대소문자 구별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재확인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입력한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비밀번호와 동일한 비밀번호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일치하면 비밀번호가 일치하면 일치합니다  문구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일치하지 않으면 비밀번호가 일치하지않습니다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문구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86708" y="4116748"/>
            <a:ext cx="23145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31285" y="501146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560024" y="459369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98573"/>
            <a:ext cx="7708243" cy="1181265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466400" y="3224033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36228" y="5369042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48672" y="5846349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466400" y="2285711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66400" y="2725958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26328" y="6231958"/>
            <a:ext cx="275270" cy="2249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66400" y="3575397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717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13" y="1699403"/>
            <a:ext cx="4394175" cy="5149749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71542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[6]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생년월일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이용자의 생년월일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[7]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휴대전화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이용자의 휴대전화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[8]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이용자의 개인정보로 만든 이메일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[9] SMS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서비스 수신 체크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SMS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서비스를 원하면 체크 클릭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[10]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가입하기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모든 정보가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맞으면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성공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기재되지 않거나 잘못 입력된 정보가 있을 시 가입 실패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86708" y="4116748"/>
            <a:ext cx="23145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31285" y="501146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560024" y="459369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98573"/>
            <a:ext cx="7708243" cy="1181265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466400" y="3224033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36228" y="5369042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48672" y="5846349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466400" y="2285711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66400" y="2725958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26328" y="6231958"/>
            <a:ext cx="275270" cy="2249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66400" y="3575397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01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1" y="1920929"/>
            <a:ext cx="7520287" cy="3799647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아이디 찾기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아이디의 이름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휴대전화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아이디의 전화번호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완료 확인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결과 창으로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아이디의 이름과 휴대전화 번호가 일치할 시 다음 페이지로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아이디의  이름과 휴대전화 번호가 일치하지 않을 시 다시 기입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08536" y="46927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436936" y="4379378"/>
            <a:ext cx="234000" cy="2396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436936" y="382075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352"/>
            <a:ext cx="7702378" cy="118126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7964" y="4692754"/>
            <a:ext cx="234000" cy="2396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70" y="4745779"/>
            <a:ext cx="8382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화면배치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57837" y="1610885"/>
            <a:ext cx="2573713" cy="406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모바일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768px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미만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64632" y="2313089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64632" y="2819336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64632" y="3325584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지도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64632" y="3831831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64632" y="4338079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64632" y="4844325"/>
            <a:ext cx="2760122" cy="359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footer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387832" y="1610886"/>
            <a:ext cx="2657130" cy="406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(1024px</a:t>
            </a:r>
            <a:r>
              <a:rPr lang="ko-KR" altLang="en-US" sz="1400" b="1" dirty="0">
                <a:solidFill>
                  <a:schemeClr val="tx1"/>
                </a:solidFill>
              </a:rPr>
              <a:t>이상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84843" y="3636276"/>
            <a:ext cx="796848" cy="6004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1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5463" y="3644302"/>
            <a:ext cx="796850" cy="6004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2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84843" y="4853255"/>
            <a:ext cx="2758096" cy="3592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footer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7246087" y="3645429"/>
            <a:ext cx="796850" cy="1060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지도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81388" y="2312921"/>
            <a:ext cx="2758096" cy="3592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84843" y="2828128"/>
            <a:ext cx="2758096" cy="661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284840" y="4347200"/>
            <a:ext cx="1777474" cy="3592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링크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2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6"/>
          <a:stretch/>
        </p:blipFill>
        <p:spPr>
          <a:xfrm>
            <a:off x="325134" y="1832518"/>
            <a:ext cx="7326950" cy="4314825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아이디 찾기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아이디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찾기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아이디의 목록 출력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로그인하기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비밀번호 찾기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찾기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928750" y="5182501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585688" y="5182501"/>
            <a:ext cx="234000" cy="2396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285099" y="3013783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310"/>
            <a:ext cx="7644714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54" y="1841493"/>
            <a:ext cx="5895975" cy="4953000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비밀번호 찾기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아이디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비밀번호 계정의 이름 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휴대전화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계정의 휴대전화 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홈으로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확인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인증 링크가 포함된 인증 메일 발송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[6]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다음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 메일 링크 클릭 후 다음 버튼 활성화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새로운 비밀번호를 설정하는 다음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783322"/>
            <a:ext cx="7694138" cy="118126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796062" y="3139962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918931" y="3672456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731656" y="4200993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506368" y="4883236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24203" y="4883236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48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9" y="1888288"/>
            <a:ext cx="6101760" cy="4212323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비밀번호 찾기</a:t>
            </a:r>
            <a:r>
              <a:rPr lang="en-US" altLang="ko-KR" dirty="0"/>
              <a:t>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비밀번호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이용자가 원하는 새로운 비밀번호 기입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비밀번호 확인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새로운 비밀번호가 맞는지 확인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홈으로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로그인하기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새로운 비밀번호를 설정하고 확인 후 로그인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/>
          <a:stretch/>
        </p:blipFill>
        <p:spPr>
          <a:xfrm>
            <a:off x="77002" y="783322"/>
            <a:ext cx="7621989" cy="118126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625166" y="3984825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25165" y="4711272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13537" y="5337128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56439" y="5337128"/>
            <a:ext cx="245739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470" y="2229050"/>
            <a:ext cx="2733675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0351" y="5357448"/>
            <a:ext cx="445153" cy="23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0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5" y="316246"/>
            <a:ext cx="6336704" cy="654792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내 정보</a:t>
            </a:r>
            <a:r>
              <a:rPr lang="en-US" altLang="ko-KR" dirty="0"/>
              <a:t> &gt;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 정보 보기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선택한 목록 이름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클릭한 목록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메뉴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볼드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밑줄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 정보 확인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내가 입력했던 정보를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48544" y="1290548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12120" y="2036398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000672" y="1919398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/>
              <a:t>내 정보</a:t>
            </a:r>
            <a:r>
              <a:rPr lang="en-US" altLang="ko-KR" dirty="0"/>
              <a:t> &gt; </a:t>
            </a:r>
            <a:r>
              <a:rPr lang="ko-KR" altLang="en-US" dirty="0" smtClean="0"/>
              <a:t>내 정보 수정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비밀번호 확인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입력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정보 수정을 위한 비밀번호 확인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[2~3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 전환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비밀번호가 일치한다면 내 정보 수정 화면으로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정보 수정을 원하지 않는다면 내 정보 화면으로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04" y="316246"/>
            <a:ext cx="6320535" cy="654175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648744" y="3368703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943175" y="4293096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118592" y="4293096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32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316246"/>
            <a:ext cx="6336704" cy="654792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/>
              <a:t>내 정보</a:t>
            </a:r>
            <a:r>
              <a:rPr lang="en-US" altLang="ko-KR" dirty="0"/>
              <a:t> &gt; </a:t>
            </a:r>
            <a:r>
              <a:rPr lang="ko-KR" altLang="en-US" dirty="0" smtClean="0"/>
              <a:t>내 정보 수정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[1~4]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 정보 수정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닉네임 중복 검사를 통해 닉네임이 중복되지 않으면 변경이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전화번호를 통해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SMS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 받을지 유무를 선택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이메일을 통해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메일링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서비스 받을지 유무를 선택가능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변경이 가능하고 변경을 원하지 않는다면 공백 상태로 두고 입력이 들어왔을 경우 제약사항을 충족시키지 못한다면 내 정보를 변경 불가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탈퇴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탈퇴 화면으로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[6]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 사항 저장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모든 제약사항을 만족하면 해당 회원의 정보를 변경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069162" y="2132856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590025" y="2784246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698067" y="3288817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000672" y="4293096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07487" y="534171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601072" y="510771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1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1" y="346541"/>
            <a:ext cx="6291586" cy="651179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내 정보 수정</a:t>
            </a:r>
            <a:r>
              <a:rPr lang="en-US" altLang="ko-KR" dirty="0" smtClean="0"/>
              <a:t> </a:t>
            </a:r>
            <a:r>
              <a:rPr lang="en-US" altLang="ko-KR" dirty="0"/>
              <a:t>&gt; </a:t>
            </a:r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[1~2]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입력을 통해 해당 비밀번호가 맞으며 확인을 통해 입력과 같은 문자인지 확인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비밀번호를 입력하지 않았거나 비밀번호가 틀렸거나 입력과 확인이 다른 문자인지 확인하여 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탈퇴 확인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입력과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확인이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비밀번호 입력과 확인이 같은 상태에서 탈퇴 버튼을 클릭하면 회원정보가 삭제되고 메인 페이지로 이동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돌아가기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탈퇴 절차를 진행하지 않고 다시 내 정보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2327545" y="328498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327545" y="400506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449484" y="449114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51424" y="4363257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47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334088"/>
            <a:ext cx="6291125" cy="650607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 smtClean="0"/>
              <a:t>활동 내역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내가 쓴 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[1~2]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내가 쓴 글 목록 출력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자신이 작성한 글 목록을 게시판 별로 리스트 형태로 출력하여 나타냄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정보에는 글 번호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 제목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작성일자를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 번호는 전체 글의 인덱스 번호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072680" y="2204864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072680" y="3313210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67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/>
              <a:t>활동 내역</a:t>
            </a:r>
            <a:r>
              <a:rPr lang="en-US" altLang="ko-KR" dirty="0"/>
              <a:t> &gt; </a:t>
            </a:r>
            <a:r>
              <a:rPr lang="ko-KR" altLang="en-US" dirty="0" smtClean="0"/>
              <a:t>내가 쓴 댓글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내가 쓴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목록 출력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자신이 작성한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목록을 리스트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형태로 출력하여 나타냄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정보에는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번호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내용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이름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작성일자를 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번호는 전체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댓글의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인덱스 번호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310405"/>
            <a:ext cx="6336704" cy="654792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072680" y="2420888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4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en-US" altLang="ko-KR" dirty="0"/>
              <a:t>&gt; </a:t>
            </a:r>
            <a:r>
              <a:rPr lang="ko-KR" altLang="en-US" dirty="0"/>
              <a:t>활동 내역</a:t>
            </a:r>
            <a:r>
              <a:rPr lang="en-US" altLang="ko-KR" dirty="0"/>
              <a:t> &gt; </a:t>
            </a:r>
            <a:r>
              <a:rPr lang="ko-KR" altLang="en-US" dirty="0" smtClean="0"/>
              <a:t>좋아요 목록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좋아요 목록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공연 및 전시 글에서 좋아요 누른 목록을 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진행 일자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상태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장르를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하트를 클릭하면 좋아요 목록에서 제거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7" y="312161"/>
            <a:ext cx="6336704" cy="654264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144688" y="2348880"/>
            <a:ext cx="24387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lt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lt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74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공통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98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530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6" y="342427"/>
            <a:ext cx="7757350" cy="528409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관리자 로그인 후 메인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 메뉴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 아이디와 비밀번호로 로그인 후 보이는 메인 화면으로 이용자 로그인시 내 정보 메뉴 위치에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메뉴 제공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시 관리자 화면으로 전환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050845" y="50366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383821"/>
            <a:ext cx="7759851" cy="529417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 화면 표시 데이터 이름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통계 정보 표시 영역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사이트 통계 정보 표시 영역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텍스트 정보로 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[3]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관리 화면 선택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관리할 대상 종류를 선택할 수 있는 드롭 다운 메뉴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메뉴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홍보 이미지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공공 데이터 등록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신고 게시물 관리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회원 관리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각 메뉴 선택 시 해당 화면으로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97494" y="139530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809417" y="229505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53518" y="132204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316246"/>
            <a:ext cx="7759851" cy="529886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홍보 이미지 관리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 이미지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홍보 이미지 관리 화면 이름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게시판 목록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등록 이미지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DB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에 저장된 이미지 파일 목록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표시 요소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등록번호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파일명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일치 게시물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등록 일시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게시판 구분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사이즈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링크 입력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일치 게시물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등록한 이미지 파일 이름과 동일한 이름의 게시물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게시판 구분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등록된 게시판 이름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사이즈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파일의 크기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링크 입력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등록할 게시물을 수동으로 지정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체크 박스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등록할 </a:t>
            </a:r>
            <a:r>
              <a:rPr lang="ko-KR" altLang="en-US" sz="980" dirty="0" smtClean="0">
                <a:solidFill>
                  <a:schemeClr val="tx1"/>
                </a:solidFill>
                <a:latin typeface="맑은 고딕" pitchFamily="50" charset="-127"/>
              </a:rPr>
              <a:t>이미지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 선택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등록되지 않고 일치 게시물이 있는 항목은 자동으로 체크 상태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입력 박스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링크 입력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solidFill>
                  <a:schemeClr val="tx1"/>
                </a:solidFill>
                <a:latin typeface="맑은 고딕" pitchFamily="50" charset="-127"/>
              </a:rPr>
              <a:t>등록할 게시물 파일명을 </a:t>
            </a:r>
            <a:r>
              <a:rPr lang="ko-KR" altLang="en-US" sz="980" dirty="0">
                <a:solidFill>
                  <a:schemeClr val="tx1"/>
                </a:solidFill>
                <a:latin typeface="맑은 고딕" pitchFamily="50" charset="-127"/>
              </a:rPr>
              <a:t>수동으로 </a:t>
            </a:r>
            <a:r>
              <a:rPr lang="ko-KR" altLang="en-US" sz="980" dirty="0" smtClean="0">
                <a:solidFill>
                  <a:schemeClr val="tx1"/>
                </a:solidFill>
                <a:latin typeface="맑은 고딕" pitchFamily="50" charset="-127"/>
              </a:rPr>
              <a:t>입력</a:t>
            </a:r>
            <a:r>
              <a:rPr lang="en-US" altLang="ko-KR" sz="98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980" dirty="0" smtClean="0">
                <a:solidFill>
                  <a:schemeClr val="tx1"/>
                </a:solidFill>
                <a:latin typeface="맑은 고딕" pitchFamily="50" charset="-127"/>
              </a:rPr>
              <a:t>DB</a:t>
            </a:r>
            <a:r>
              <a:rPr lang="ko-KR" altLang="en-US" sz="980" dirty="0" smtClean="0">
                <a:solidFill>
                  <a:schemeClr val="tx1"/>
                </a:solidFill>
                <a:latin typeface="맑은 고딕" pitchFamily="50" charset="-127"/>
              </a:rPr>
              <a:t>에 등록 되었으나 일치 게시물이 없는 파일은 입력 박스가 활성화</a:t>
            </a:r>
            <a:r>
              <a:rPr lang="en-US" altLang="ko-KR" sz="98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미리 보기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가장 최근에 선택된 목록의 이미지를 미리 보기 표시하는 영역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[6]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선택된 이미지를 일치 게시물에 등록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[7]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일괄 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현재 게시된 목록 전체를 일치 게시물에 등록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체크 여부와 상관 없음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[8]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페이지 이동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목록의 페이지를 이동할 수 있는 페이지 이동 기능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86580" y="121067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800625" y="1934565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768874" y="119895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89492" y="122826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7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653969" y="239178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911380" y="494448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4385" y="169718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124117" y="178509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8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46"/>
            <a:ext cx="7759854" cy="527611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공공 데이터 등록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공공 데이터 처리 통계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공공 데이터 처리 결과 화면 이름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결과 표시 영역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요청한 데이터의 처리 통계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데이터 요청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공공데이터를 수동으로 요청하는 버튼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롤백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등록 처리된 데이터를 롤백 하는 버튼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스크롤 바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처리 통계 목록 영역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86580" y="121067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598402" y="189060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54222" y="114034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0879" y="115206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999800" y="276399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1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r="836"/>
          <a:stretch/>
        </p:blipFill>
        <p:spPr>
          <a:xfrm>
            <a:off x="4" y="316246"/>
            <a:ext cx="7700207" cy="53460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신고 게시물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신고 게시물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신고 게시물 목록 화면 이름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게시판 목록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신고 게시물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신고된 목록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표시 요소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등록번호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신고 사유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게시물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제목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게시판 구분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신고자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작성자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),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신고대상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처리여부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 구분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미리 보기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게시물을 클릭하면 해당 게시물을 새 페이지로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체크 박스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처리가 필요한 목록 선택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가장 최근에 체크된 목록은 미리 보기 영역에 내용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체크 박스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작성자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-  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 대상 선정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허위 신고 등 신고 대상의 결격 사유가 없는 상황일 경우 작성자 처리 여부를 체크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체크 박스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신고대상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 대상 선정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신고가 타당하다 판단될 때 운영 수칙에 따른 처리 가능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[6]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 구분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체크된 대상자의 처리 단계를 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단계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사유 없음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주의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경고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기간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),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탈퇴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체크된 대상자와 처리 단계는 회원 관리 목록에 등록 된다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[7]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미리 보기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라디오 버턴으로 선택된 목록을 미리 보기로 표시하는 영역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[8]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회원 관리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관리 페이지로 이동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[9]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 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체크 선택된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목록의 결과를 회원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DB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에 반영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1050" b="1" dirty="0" smtClean="0">
                <a:solidFill>
                  <a:schemeClr val="tx1"/>
                </a:solidFill>
                <a:latin typeface="맑은 고딕" pitchFamily="50" charset="-127"/>
              </a:rPr>
              <a:t>[10] </a:t>
            </a:r>
            <a:r>
              <a:rPr lang="ko-KR" altLang="en-US" sz="1050" b="1" dirty="0" smtClean="0">
                <a:solidFill>
                  <a:schemeClr val="tx1"/>
                </a:solidFill>
                <a:latin typeface="맑은 고딕" pitchFamily="50" charset="-127"/>
              </a:rPr>
              <a:t>페이지 이동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</a:rPr>
              <a:t>목록의 페이지를 이동할 수 있는 페이지 이동 기능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86580" y="127221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598402" y="189060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27846" y="1237055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0879" y="123998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9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39315" y="322119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7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83413" y="171501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61245" y="170622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364438" y="181440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91279" y="204300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49478" y="496500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6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" y="316247"/>
            <a:ext cx="7743315" cy="528191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회원 관리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관리 화면 이름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게시판 목록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회원 목록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목록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목록 버튼 클릭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신고된 목록 기본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표시 요소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아이디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닉네임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구분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단계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제제 횟수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단계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일반회원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홍보회원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관리자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(1,2,3)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주의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경고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3,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7,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15,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30,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탈퇴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체크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박스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처리 대상 선정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신고가 타당하다 판단될 때 운영 수칙에 따른 처리 가능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조정할 권한 단계를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제재 설정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조정할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단계를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</a:rPr>
              <a:t>[6]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내역 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가장 최근에 체크된 회원의 이전 제재 내역을 보여주는 영역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해당 게시물 링크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일자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내역 표시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[7]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검색 창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– ID,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닉네임 찾기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-  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ID,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닉네임으로 목록에 표시하고자 하는 회원 검색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[8]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체크 된 목록을 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설정에 따라 처리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[9]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일괄 처리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현재 게시된 목록 전체를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설정에 따라 처리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체크 여부와 상관 없음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[10]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회원 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전체 회원 목록을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11]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 대상 회원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목록을 표시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1050" b="1" dirty="0" smtClean="0">
                <a:solidFill>
                  <a:schemeClr val="tx1"/>
                </a:solidFill>
                <a:latin typeface="맑은 고딕" pitchFamily="50" charset="-127"/>
              </a:rPr>
              <a:t>[12] </a:t>
            </a:r>
            <a:r>
              <a:rPr lang="ko-KR" altLang="en-US" sz="1050" b="1" dirty="0" smtClean="0">
                <a:solidFill>
                  <a:schemeClr val="tx1"/>
                </a:solidFill>
                <a:latin typeface="맑은 고딕" pitchFamily="50" charset="-127"/>
              </a:rPr>
              <a:t>페이지 이동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</a:rPr>
              <a:t>목록의 페이지를 이동할 수 있는 페이지 이동 기능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43681" y="129859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161111" y="178509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54222" y="120188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0879" y="119602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9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64058" y="177679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61532" y="177949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522508" y="126906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7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67062" y="488587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73926" y="488856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1706" y="170915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26812" y="179981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659526" y="492920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4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" y="316247"/>
            <a:ext cx="7743315" cy="528191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관리자 화면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회원 관리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관리 화면 이름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게시판 목록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회원 목록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목록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목록 버튼 클릭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신고된 목록 기본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표시 요소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아이디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닉네임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구분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단계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제제 횟수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단계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일반회원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</a:rPr>
              <a:t>홍보회원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관리자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(1,2,3)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주의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경고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3,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7,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15,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정지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30,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탈퇴</a:t>
            </a:r>
            <a:endParaRPr lang="en-US" altLang="ko-KR" sz="9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체크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박스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처리 대상 선정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신고가 타당하다 판단될 때 운영 수칙에 따른 처리 가능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조정할 권한 단계를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드롭 다운 메뉴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–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제재 설정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조정할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단계를 설정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</a:rPr>
              <a:t>[6]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내역 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가장 최근에 체크된 회원의 이전 제재 내역을 보여주는 영역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해당 게시물 링크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일자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제재 내역 표시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[7] 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검색 창 </a:t>
            </a:r>
            <a:r>
              <a:rPr lang="en-US" altLang="ko-KR" sz="900" b="1" dirty="0" smtClean="0">
                <a:solidFill>
                  <a:schemeClr val="tx1"/>
                </a:solidFill>
                <a:latin typeface="맑은 고딕" pitchFamily="50" charset="-127"/>
              </a:rPr>
              <a:t>– ID,</a:t>
            </a:r>
            <a:r>
              <a:rPr lang="ko-KR" altLang="en-US" sz="900" b="1" dirty="0" smtClean="0">
                <a:solidFill>
                  <a:schemeClr val="tx1"/>
                </a:solidFill>
                <a:latin typeface="맑은 고딕" pitchFamily="50" charset="-127"/>
              </a:rPr>
              <a:t>닉네임 찾기</a:t>
            </a:r>
            <a:endParaRPr lang="en-US" altLang="ko-KR" sz="900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-  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회원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ID,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닉네임으로 목록에 표시하고자 하는 회원 검색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[8]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체크 된 목록을 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설정에 따라 처리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[9]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일괄 처리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현재 게시된 목록 전체를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권한 조정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제재 설정에 따라 처리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체크 여부와 상관 없음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[10]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회원 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전체 회원 목록을 표시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11]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버튼 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처리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</a:rPr>
              <a:t>처리 대상 회원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</a:rPr>
              <a:t>목록을 표시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1050" b="1" dirty="0" smtClean="0">
                <a:solidFill>
                  <a:schemeClr val="tx1"/>
                </a:solidFill>
                <a:latin typeface="맑은 고딕" pitchFamily="50" charset="-127"/>
              </a:rPr>
              <a:t>[12] </a:t>
            </a:r>
            <a:r>
              <a:rPr lang="ko-KR" altLang="en-US" sz="1050" b="1" dirty="0" smtClean="0">
                <a:solidFill>
                  <a:schemeClr val="tx1"/>
                </a:solidFill>
                <a:latin typeface="맑은 고딕" pitchFamily="50" charset="-127"/>
              </a:rPr>
              <a:t>페이지 이동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</a:rPr>
              <a:t>목록의 페이지를 이동할 수 있는 페이지 이동 기능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43681" y="129859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161111" y="178509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754222" y="120188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0879" y="119602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9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64058" y="177679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61532" y="177949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522508" y="126906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7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67062" y="488587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73926" y="488856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1706" y="1709156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26812" y="179981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659526" y="492920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11</a:t>
            </a:r>
            <a:endParaRPr lang="ko-KR" altLang="en-US" sz="1192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87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715643" y="2225151"/>
            <a:ext cx="8485832" cy="138787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1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97" y="-981691"/>
            <a:ext cx="9983593" cy="88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3052" y="1214"/>
            <a:ext cx="6480151" cy="620688"/>
          </a:xfrm>
        </p:spPr>
        <p:txBody>
          <a:bodyPr/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폰트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&gt;</a:t>
            </a:r>
            <a:endParaRPr lang="ko-KR" altLang="en-US" dirty="0"/>
          </a:p>
        </p:txBody>
      </p:sp>
      <p:pic>
        <p:nvPicPr>
          <p:cNvPr id="12" name="Picture 4" descr="C:\Users\Administrator\Desktop\ScreenHunter\ScreenHunter 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56" y="4351154"/>
            <a:ext cx="5043968" cy="19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93113" y="4002548"/>
            <a:ext cx="2167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영어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Noto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Sans KR)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221" y="823763"/>
            <a:ext cx="34760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/>
              <a:t>울산중구전용서체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내용 개체 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080" y="1162547"/>
            <a:ext cx="2232099" cy="51152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93113" y="1742889"/>
            <a:ext cx="2912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smtClean="0"/>
              <a:t>Noto Sans KR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080" y="2093044"/>
            <a:ext cx="4596835" cy="18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1" y="144856"/>
            <a:ext cx="9270748" cy="66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6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9883" y="406133"/>
            <a:ext cx="4639523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 추적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id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document.getElementById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 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class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document.getElementsByClassName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tagname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document.getElementsByTagName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css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selector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document.querySelector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                     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document.querySelectorAll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input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요소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name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속성값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documnet.getElementByName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()</a:t>
            </a:r>
          </a:p>
          <a:p>
            <a:endParaRPr lang="en-US" altLang="ko-KR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crud--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appendChild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.append(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|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문자열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insertBefore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새로운노드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,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자식노드참조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replaceChild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새로운노드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,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자식노드참조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removeChild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부모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자식관계를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끊음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자식노드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Apple SD Gothic Neo"/>
              </a:rPr>
              <a:t>반환</a:t>
            </a:r>
            <a:endParaRPr lang="en-US" altLang="ko-KR" sz="1000" dirty="0" smtClean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	</a:t>
            </a:r>
            <a:r>
              <a:rPr lang="en-US" altLang="ko-KR" sz="1000" dirty="0" smtClean="0">
                <a:solidFill>
                  <a:srgbClr val="000000"/>
                </a:solidFill>
                <a:latin typeface="Apple SD Gothic Neo"/>
              </a:rPr>
              <a:t>	    ,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다른곳에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붙일수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있음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 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.remove():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 삭제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createElement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("html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태그명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새로운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노드생성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createTextNode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컨텐츠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텍스트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노드생성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createAttribute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속성이름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속성 생성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cloneNode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(true):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깊은노드복사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cloneNode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(false):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얕은노드복사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초기상태의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속성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crud--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setAttribute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속성이름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","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값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속성값 설정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getAttribute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속성이름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속성값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읽어오기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removeAttribute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속성이름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속성제거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hasAttribute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속성이름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속성있는지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확인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.attributes: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모든속성목록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가져오기</a:t>
            </a: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사용자의 입력한 최신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상태값은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노드의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접근자프로퍼티사용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할것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!</a:t>
            </a:r>
          </a:p>
          <a:p>
            <a:endParaRPr lang="en-US" altLang="ko-KR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클래스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crud--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classList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클래스 속성값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읽어오기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classList.add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클래스값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노드에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클래스값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추가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classList.remove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클래스값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노드의 클래스 제거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classList.toggle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클래스값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노드에 클래스 있으면 제거 없으면 추가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classList.contains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("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클래스값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");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노드에 클래스 값이 존재하면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true 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없으면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false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/>
            </a:r>
            <a:br>
              <a:rPr lang="ko-KR" altLang="en-US" sz="1000" dirty="0">
                <a:solidFill>
                  <a:srgbClr val="000000"/>
                </a:solidFill>
                <a:latin typeface="Apple SD Gothic Neo"/>
              </a:rPr>
            </a:b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74159" y="406133"/>
            <a:ext cx="4953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 smtClean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요소의내용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innerHTML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요소의 컨텐츠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text,element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textContent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요소안의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text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정보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innerText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요소안의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text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정보</a:t>
            </a: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가장 가까운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부모노드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찾기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  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.closest('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css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선택자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');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특정요소를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취득할수있는지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이벤트위임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)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Element.maches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(selector) 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boolean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자식요소가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있는지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: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Element.childElementCount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아래객체는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유사배열이면서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이터러블객체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HTMLCollection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: live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객체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NodeList:non-live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객체</a:t>
            </a: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innerHtml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,: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자식요소를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모두 삭제하고 삽입 후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dom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객체 생성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insertAdjacentHTML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타겟요소의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시작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,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종료태그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전후에 삽입 후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dom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객체생성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DocumentFragment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서브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DOM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을 구성하여 기존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DOM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에 추가하기위한 용도</a:t>
            </a:r>
          </a:p>
          <a:p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부모의 첫번째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자식요소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  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firstChild</a:t>
            </a:r>
            <a:endParaRPr lang="en-US" altLang="ko-KR" sz="1000" dirty="0">
              <a:solidFill>
                <a:srgbClr val="000000"/>
              </a:solidFill>
              <a:latin typeface="Apple SD Gothic Neo"/>
            </a:endParaRPr>
          </a:p>
          <a:p>
            <a:endParaRPr lang="en-US" altLang="ko-KR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부모의 마지막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자식요소</a:t>
            </a:r>
            <a:endParaRPr lang="ko-KR" altLang="en-US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  노드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.</a:t>
            </a:r>
            <a:r>
              <a:rPr lang="en-US" altLang="ko-KR" sz="1000" dirty="0" err="1" smtClean="0">
                <a:solidFill>
                  <a:srgbClr val="000000"/>
                </a:solidFill>
                <a:latin typeface="Apple SD Gothic Neo"/>
              </a:rPr>
              <a:t>lastChild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/>
            </a:r>
            <a:br>
              <a:rPr lang="en-US" altLang="ko-KR" sz="1000" dirty="0">
                <a:solidFill>
                  <a:srgbClr val="000000"/>
                </a:solidFill>
                <a:latin typeface="Apple SD Gothic Neo"/>
              </a:rPr>
            </a:br>
            <a:endParaRPr lang="en-US" altLang="ko-KR" sz="1000" dirty="0">
              <a:solidFill>
                <a:srgbClr val="000000"/>
              </a:solidFill>
              <a:latin typeface="Apple SD Gothic Neo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--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요소에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적용되어있는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css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스타일 참조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Element.style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인라인 스타일만반환</a:t>
            </a:r>
          </a:p>
          <a:p>
            <a:r>
              <a:rPr lang="en-US" altLang="ko-KR" sz="1000" dirty="0" err="1">
                <a:solidFill>
                  <a:srgbClr val="000000"/>
                </a:solidFill>
                <a:latin typeface="Apple SD Gothic Neo"/>
              </a:rPr>
              <a:t>Element.getComputedStyle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 :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</a:rPr>
              <a:t>상속및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 암묵적으로 적용된 인라인스타일반환</a:t>
            </a:r>
            <a:br>
              <a:rPr lang="ko-KR" altLang="en-US" sz="1000" dirty="0">
                <a:solidFill>
                  <a:srgbClr val="000000"/>
                </a:solidFill>
                <a:latin typeface="Apple SD Gothic Neo"/>
              </a:rPr>
            </a:b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[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출처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] 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Dom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관련 주요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  <a:hlinkClick r:id="rId2"/>
              </a:rPr>
              <a:t>메소드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반드시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  <a:hlinkClick r:id="rId2"/>
              </a:rPr>
              <a:t>숙지할것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!!!) (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울산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KH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  <a:hlinkClick r:id="rId2"/>
              </a:rPr>
              <a:t>정보교육원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  <a:hlinkClick r:id="rId2"/>
              </a:rPr>
              <a:t>자바응용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SW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  <a:hlinkClick r:id="rId2"/>
              </a:rPr>
              <a:t>엔지니어링 양성과정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  <a:hlinkClick r:id="rId2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 </a:t>
            </a:r>
            <a:r>
              <a:rPr lang="en-US" altLang="ko-KR" sz="1000" dirty="0">
                <a:solidFill>
                  <a:srgbClr val="000000"/>
                </a:solidFill>
                <a:latin typeface="Apple SD Gothic Neo"/>
              </a:rPr>
              <a:t>| </a:t>
            </a:r>
            <a:r>
              <a:rPr lang="ko-KR" altLang="en-US" sz="1000" dirty="0">
                <a:solidFill>
                  <a:srgbClr val="000000"/>
                </a:solidFill>
                <a:latin typeface="Apple SD Gothic Neo"/>
              </a:rPr>
              <a:t>작성자 </a:t>
            </a:r>
            <a:r>
              <a:rPr lang="ko-KR" altLang="en-US" sz="1000" dirty="0" err="1">
                <a:solidFill>
                  <a:srgbClr val="000000"/>
                </a:solidFill>
                <a:latin typeface="Apple SD Gothic Neo"/>
                <a:hlinkClick r:id="rId3"/>
              </a:rPr>
              <a:t>학쌤</a:t>
            </a:r>
            <a:endParaRPr lang="ko-KR" altLang="en-US" sz="1000" b="0" i="0" dirty="0">
              <a:solidFill>
                <a:srgbClr val="000000"/>
              </a:solidFill>
              <a:effectLst/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4149912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63" y="340733"/>
            <a:ext cx="8670350" cy="61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90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5" y="289711"/>
            <a:ext cx="9197927" cy="64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39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7" y="393480"/>
            <a:ext cx="9624873" cy="59439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9" y="4670866"/>
            <a:ext cx="3750230" cy="1871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5453" y="5006566"/>
            <a:ext cx="335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HTTP </a:t>
            </a:r>
            <a:r>
              <a:rPr lang="ko-KR" altLang="en-US" sz="1200" dirty="0" smtClean="0"/>
              <a:t>태그는 </a:t>
            </a:r>
            <a:r>
              <a:rPr lang="en-US" altLang="ko-KR" sz="1200" dirty="0" smtClean="0"/>
              <a:t>GET,POST 2</a:t>
            </a:r>
            <a:r>
              <a:rPr lang="ko-KR" altLang="en-US" sz="1200" dirty="0" smtClean="0"/>
              <a:t>가지만 지원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요청 방식</a:t>
            </a:r>
            <a:r>
              <a:rPr lang="en-US" altLang="ko-KR" sz="1200" dirty="0" smtClean="0"/>
              <a:t>+URL 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Unique </a:t>
            </a:r>
            <a:r>
              <a:rPr lang="ko-KR" altLang="en-US" sz="1200" dirty="0" smtClean="0"/>
              <a:t>해야함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57924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49" y="377127"/>
            <a:ext cx="6135169" cy="42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55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3" y="134391"/>
            <a:ext cx="8421103" cy="64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08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1" y="327593"/>
            <a:ext cx="9003232" cy="61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45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298" y="-633980"/>
            <a:ext cx="10888595" cy="812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28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78" y="491067"/>
            <a:ext cx="8904848" cy="595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2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73052" y="-31471"/>
            <a:ext cx="6480151" cy="620688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&lt;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색상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&gt;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2" y="840775"/>
            <a:ext cx="2150552" cy="3833078"/>
          </a:xfrm>
          <a:prstGeom prst="rect">
            <a:avLst/>
          </a:prstGeom>
          <a:solidFill>
            <a:srgbClr val="F5F5F6"/>
          </a:solidFill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942" y="840775"/>
            <a:ext cx="4220960" cy="27014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796" y="912488"/>
            <a:ext cx="2797005" cy="262970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18194" y="3723768"/>
            <a:ext cx="2648226" cy="2977163"/>
            <a:chOff x="2618194" y="3723768"/>
            <a:chExt cx="2648226" cy="297716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8194" y="3723768"/>
              <a:ext cx="2648226" cy="95008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8194" y="4775529"/>
              <a:ext cx="2648226" cy="89742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18194" y="5805289"/>
              <a:ext cx="2648226" cy="895642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036105" y="3723768"/>
            <a:ext cx="2648226" cy="2977163"/>
            <a:chOff x="6036105" y="3723768"/>
            <a:chExt cx="2648226" cy="297716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36105" y="3723768"/>
              <a:ext cx="2648226" cy="91413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21655" y="5803863"/>
              <a:ext cx="1962676" cy="89706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36105" y="4775529"/>
              <a:ext cx="2648226" cy="915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43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587" y="-481558"/>
            <a:ext cx="10555173" cy="78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43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876" y="-457743"/>
            <a:ext cx="10583752" cy="77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56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24" y="-414874"/>
            <a:ext cx="10545647" cy="768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62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508" y="-495848"/>
            <a:ext cx="10679015" cy="78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18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348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418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42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786360" y="5619997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447558" y="5463499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86360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447558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86360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447558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786361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447558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786361" y="3369180"/>
            <a:ext cx="3866599" cy="46778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47558" y="3212683"/>
            <a:ext cx="847858" cy="780785"/>
          </a:xfrm>
          <a:prstGeom prst="ellipse">
            <a:avLst/>
          </a:prstGeom>
          <a:solidFill>
            <a:schemeClr val="accent6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530011" y="443687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정보 등록 관리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191209" y="4280372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530011" y="1249269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문화 정보 조회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5191209" y="109277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530012" y="2342558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커뮤니티 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191209" y="2186061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530012" y="3369180"/>
            <a:ext cx="3866599" cy="467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5191209" y="3212683"/>
            <a:ext cx="847858" cy="78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2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785435"/>
              </p:ext>
            </p:extLst>
          </p:nvPr>
        </p:nvGraphicFramePr>
        <p:xfrm>
          <a:off x="288675" y="936170"/>
          <a:ext cx="9500253" cy="5551715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90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7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0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공연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전시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후기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홍보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문화 지도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8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 내 정보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96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 검색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내 정보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활동 내역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관리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탈퇴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제목 11"/>
          <p:cNvSpPr txBox="1">
            <a:spLocks/>
          </p:cNvSpPr>
          <p:nvPr/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9058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사이트 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9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자바SW엔지니어링 양성과정소개_180110_v01.potx" id="{6F616C3F-B66A-4703-9118-158F4023CAED}" vid="{52C1C78F-6B00-4783-9AA5-8806F0181E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7204</TotalTime>
  <Words>4479</Words>
  <Application>Microsoft Office PowerPoint</Application>
  <PresentationFormat>A4 용지(210x297mm)</PresentationFormat>
  <Paragraphs>1158</Paragraphs>
  <Slides>76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8" baseType="lpstr">
      <vt:lpstr>Apple SD Gothic Neo</vt:lpstr>
      <vt:lpstr>HY헤드라인M</vt:lpstr>
      <vt:lpstr>Monotype Sorts</vt:lpstr>
      <vt:lpstr>굴림</vt:lpstr>
      <vt:lpstr>돋움</vt:lpstr>
      <vt:lpstr>맑은 고딕</vt:lpstr>
      <vt:lpstr>맑은 고딕</vt:lpstr>
      <vt:lpstr>맑은 고딕 Semilight</vt:lpstr>
      <vt:lpstr>타이포_씨고딕 140</vt:lpstr>
      <vt:lpstr>Arial</vt:lpstr>
      <vt:lpstr>Wingdings</vt:lpstr>
      <vt:lpstr>Office 테마</vt:lpstr>
      <vt:lpstr>PowerPoint 프레젠테이션</vt:lpstr>
      <vt:lpstr>순 서 </vt:lpstr>
      <vt:lpstr>화면배치(예시)</vt:lpstr>
      <vt:lpstr>화면배치</vt:lpstr>
      <vt:lpstr>순 서 </vt:lpstr>
      <vt:lpstr>&lt;폰트&gt;</vt:lpstr>
      <vt:lpstr>&lt;색상&gt;</vt:lpstr>
      <vt:lpstr>순 서 </vt:lpstr>
      <vt:lpstr>PowerPoint 프레젠테이션</vt:lpstr>
      <vt:lpstr>순 서 </vt:lpstr>
      <vt:lpstr>PowerPoint 프레젠테이션</vt:lpstr>
      <vt:lpstr>PowerPoint 프레젠테이션</vt:lpstr>
      <vt:lpstr>순 서 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응용SW엔지니어링 양성과정</dc:title>
  <dc:creator>loveme</dc:creator>
  <cp:lastModifiedBy>mypc</cp:lastModifiedBy>
  <cp:revision>415</cp:revision>
  <dcterms:created xsi:type="dcterms:W3CDTF">2017-12-19T02:35:40Z</dcterms:created>
  <dcterms:modified xsi:type="dcterms:W3CDTF">2022-09-02T06:48:11Z</dcterms:modified>
</cp:coreProperties>
</file>